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E"/>
    <a:srgbClr val="0095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5"/>
    <p:restoredTop sz="94656"/>
  </p:normalViewPr>
  <p:slideViewPr>
    <p:cSldViewPr snapToGrid="0" snapToObjects="1">
      <p:cViewPr varScale="1">
        <p:scale>
          <a:sx n="108" d="100"/>
          <a:sy n="108" d="100"/>
        </p:scale>
        <p:origin x="912" y="1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8667F-9054-45F9-9783-F0AB57B5A173}" type="datetimeFigureOut">
              <a:rPr lang="en-US"/>
              <a:t>7/30/2018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CC1BD-61EC-4433-9403-61B8378FC23D}" type="slidenum">
              <a:rPr lang="en-US"/>
              <a:t>‹#›</a:t>
            </a:fld>
            <a:endParaRPr lang="en-US"/>
          </a:p>
        </p:txBody>
      </p:sp>
    </p:spTree>
    <p:extLst>
      <p:ext uri="{BB962C8B-B14F-4D97-AF65-F5344CB8AC3E}">
        <p14:creationId xmlns:p14="http://schemas.microsoft.com/office/powerpoint/2010/main" val="84690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CC1BD-61EC-4433-9403-61B8378FC23D}" type="slidenum">
              <a:rPr lang="en-US" smtClean="0"/>
              <a:t>1</a:t>
            </a:fld>
            <a:endParaRPr lang="en-US"/>
          </a:p>
        </p:txBody>
      </p:sp>
    </p:spTree>
    <p:extLst>
      <p:ext uri="{BB962C8B-B14F-4D97-AF65-F5344CB8AC3E}">
        <p14:creationId xmlns:p14="http://schemas.microsoft.com/office/powerpoint/2010/main" val="309622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10</a:t>
            </a:fld>
            <a:endParaRPr lang="en-GB"/>
          </a:p>
        </p:txBody>
      </p:sp>
    </p:spTree>
    <p:extLst>
      <p:ext uri="{BB962C8B-B14F-4D97-AF65-F5344CB8AC3E}">
        <p14:creationId xmlns:p14="http://schemas.microsoft.com/office/powerpoint/2010/main" val="295281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11</a:t>
            </a:fld>
            <a:endParaRPr lang="en-GB"/>
          </a:p>
        </p:txBody>
      </p:sp>
    </p:spTree>
    <p:extLst>
      <p:ext uri="{BB962C8B-B14F-4D97-AF65-F5344CB8AC3E}">
        <p14:creationId xmlns:p14="http://schemas.microsoft.com/office/powerpoint/2010/main" val="275121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12</a:t>
            </a:fld>
            <a:endParaRPr lang="en-GB"/>
          </a:p>
        </p:txBody>
      </p:sp>
    </p:spTree>
    <p:extLst>
      <p:ext uri="{BB962C8B-B14F-4D97-AF65-F5344CB8AC3E}">
        <p14:creationId xmlns:p14="http://schemas.microsoft.com/office/powerpoint/2010/main" val="116232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13</a:t>
            </a:fld>
            <a:endParaRPr lang="en-GB"/>
          </a:p>
        </p:txBody>
      </p:sp>
    </p:spTree>
    <p:extLst>
      <p:ext uri="{BB962C8B-B14F-4D97-AF65-F5344CB8AC3E}">
        <p14:creationId xmlns:p14="http://schemas.microsoft.com/office/powerpoint/2010/main" val="190037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14</a:t>
            </a:fld>
            <a:endParaRPr lang="en-GB"/>
          </a:p>
        </p:txBody>
      </p:sp>
    </p:spTree>
    <p:extLst>
      <p:ext uri="{BB962C8B-B14F-4D97-AF65-F5344CB8AC3E}">
        <p14:creationId xmlns:p14="http://schemas.microsoft.com/office/powerpoint/2010/main" val="1240778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15</a:t>
            </a:fld>
            <a:endParaRPr lang="en-GB"/>
          </a:p>
        </p:txBody>
      </p:sp>
    </p:spTree>
    <p:extLst>
      <p:ext uri="{BB962C8B-B14F-4D97-AF65-F5344CB8AC3E}">
        <p14:creationId xmlns:p14="http://schemas.microsoft.com/office/powerpoint/2010/main" val="126060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16</a:t>
            </a:fld>
            <a:endParaRPr lang="en-GB"/>
          </a:p>
        </p:txBody>
      </p:sp>
    </p:spTree>
    <p:extLst>
      <p:ext uri="{BB962C8B-B14F-4D97-AF65-F5344CB8AC3E}">
        <p14:creationId xmlns:p14="http://schemas.microsoft.com/office/powerpoint/2010/main" val="274894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CC1BD-61EC-4433-9403-61B8378FC23D}" type="slidenum">
              <a:rPr lang="en-US" smtClean="0"/>
              <a:t>2</a:t>
            </a:fld>
            <a:endParaRPr lang="en-US"/>
          </a:p>
        </p:txBody>
      </p:sp>
    </p:spTree>
    <p:extLst>
      <p:ext uri="{BB962C8B-B14F-4D97-AF65-F5344CB8AC3E}">
        <p14:creationId xmlns:p14="http://schemas.microsoft.com/office/powerpoint/2010/main" val="123696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3</a:t>
            </a:fld>
            <a:endParaRPr lang="en-GB"/>
          </a:p>
        </p:txBody>
      </p:sp>
    </p:spTree>
    <p:extLst>
      <p:ext uri="{BB962C8B-B14F-4D97-AF65-F5344CB8AC3E}">
        <p14:creationId xmlns:p14="http://schemas.microsoft.com/office/powerpoint/2010/main" val="113249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4</a:t>
            </a:fld>
            <a:endParaRPr lang="en-GB"/>
          </a:p>
        </p:txBody>
      </p:sp>
    </p:spTree>
    <p:extLst>
      <p:ext uri="{BB962C8B-B14F-4D97-AF65-F5344CB8AC3E}">
        <p14:creationId xmlns:p14="http://schemas.microsoft.com/office/powerpoint/2010/main" val="274226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5</a:t>
            </a:fld>
            <a:endParaRPr lang="en-GB"/>
          </a:p>
        </p:txBody>
      </p:sp>
    </p:spTree>
    <p:extLst>
      <p:ext uri="{BB962C8B-B14F-4D97-AF65-F5344CB8AC3E}">
        <p14:creationId xmlns:p14="http://schemas.microsoft.com/office/powerpoint/2010/main" val="185509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6</a:t>
            </a:fld>
            <a:endParaRPr lang="en-GB"/>
          </a:p>
        </p:txBody>
      </p:sp>
    </p:spTree>
    <p:extLst>
      <p:ext uri="{BB962C8B-B14F-4D97-AF65-F5344CB8AC3E}">
        <p14:creationId xmlns:p14="http://schemas.microsoft.com/office/powerpoint/2010/main" val="359510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7</a:t>
            </a:fld>
            <a:endParaRPr lang="en-GB"/>
          </a:p>
        </p:txBody>
      </p:sp>
    </p:spTree>
    <p:extLst>
      <p:ext uri="{BB962C8B-B14F-4D97-AF65-F5344CB8AC3E}">
        <p14:creationId xmlns:p14="http://schemas.microsoft.com/office/powerpoint/2010/main" val="260159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8</a:t>
            </a:fld>
            <a:endParaRPr lang="en-GB"/>
          </a:p>
        </p:txBody>
      </p:sp>
    </p:spTree>
    <p:extLst>
      <p:ext uri="{BB962C8B-B14F-4D97-AF65-F5344CB8AC3E}">
        <p14:creationId xmlns:p14="http://schemas.microsoft.com/office/powerpoint/2010/main" val="175165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5B93C9-B937-4DE2-AFCD-E6BA072A9ACA}" type="slidenum">
              <a:rPr lang="en-GB" smtClean="0"/>
              <a:t>9</a:t>
            </a:fld>
            <a:endParaRPr lang="en-GB"/>
          </a:p>
        </p:txBody>
      </p:sp>
    </p:spTree>
    <p:extLst>
      <p:ext uri="{BB962C8B-B14F-4D97-AF65-F5344CB8AC3E}">
        <p14:creationId xmlns:p14="http://schemas.microsoft.com/office/powerpoint/2010/main" val="588400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40057"/>
            <a:ext cx="6656475" cy="1611200"/>
          </a:xfrm>
          <a:prstGeom prst="rect">
            <a:avLst/>
          </a:prstGeom>
          <a:solidFill>
            <a:sysClr val="window" lastClr="FFFFFF">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itle 1"/>
          <p:cNvSpPr>
            <a:spLocks noGrp="1"/>
          </p:cNvSpPr>
          <p:nvPr>
            <p:ph type="ctrTitle"/>
          </p:nvPr>
        </p:nvSpPr>
        <p:spPr>
          <a:xfrm>
            <a:off x="335146" y="240058"/>
            <a:ext cx="6206469" cy="1611199"/>
          </a:xfrm>
          <a:prstGeom prst="rect">
            <a:avLst/>
          </a:prstGeom>
        </p:spPr>
        <p:txBody>
          <a:bodyPr anchor="ctr">
            <a:normAutofit/>
          </a:bodyPr>
          <a:lstStyle>
            <a:lvl1pPr>
              <a:defRPr sz="2000"/>
            </a:lvl1pPr>
          </a:lstStyle>
          <a:p>
            <a:r>
              <a:rPr lang="en-GB" dirty="0"/>
              <a:t>Click to edit Master title style</a:t>
            </a:r>
            <a:endParaRPr lang="en-US" dirty="0"/>
          </a:p>
        </p:txBody>
      </p:sp>
    </p:spTree>
    <p:extLst>
      <p:ext uri="{BB962C8B-B14F-4D97-AF65-F5344CB8AC3E}">
        <p14:creationId xmlns:p14="http://schemas.microsoft.com/office/powerpoint/2010/main" val="20744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327" y="2130426"/>
            <a:ext cx="10951275" cy="1210101"/>
          </a:xfrm>
          <a:prstGeom prst="rect">
            <a:avLst/>
          </a:prstGeom>
        </p:spPr>
        <p:txBody>
          <a:bodyPr anchor="ctr">
            <a:normAutofit/>
          </a:bodyPr>
          <a:lstStyle>
            <a:lvl1pPr>
              <a:defRPr sz="2000"/>
            </a:lvl1pPr>
          </a:lstStyle>
          <a:p>
            <a:r>
              <a:rPr lang="en-GB" dirty="0"/>
              <a:t>Click to edit Master title style</a:t>
            </a:r>
            <a:endParaRPr lang="en-US" dirty="0"/>
          </a:p>
        </p:txBody>
      </p:sp>
    </p:spTree>
    <p:extLst>
      <p:ext uri="{BB962C8B-B14F-4D97-AF65-F5344CB8AC3E}">
        <p14:creationId xmlns:p14="http://schemas.microsoft.com/office/powerpoint/2010/main" val="231770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440" y="274638"/>
            <a:ext cx="11114961" cy="1143000"/>
          </a:xfrm>
          <a:prstGeom prst="rect">
            <a:avLst/>
          </a:prstGeom>
        </p:spPr>
        <p:txBody>
          <a:bodyPr anchor="ctr"/>
          <a:lstStyle/>
          <a:p>
            <a:r>
              <a:rPr lang="en-GB" dirty="0"/>
              <a:t>Click to edit Master title style</a:t>
            </a:r>
            <a:endParaRPr lang="en-US" dirty="0"/>
          </a:p>
        </p:txBody>
      </p:sp>
      <p:sp>
        <p:nvSpPr>
          <p:cNvPr id="3" name="Content Placeholder 2"/>
          <p:cNvSpPr>
            <a:spLocks noGrp="1"/>
          </p:cNvSpPr>
          <p:nvPr>
            <p:ph idx="1"/>
          </p:nvPr>
        </p:nvSpPr>
        <p:spPr>
          <a:xfrm>
            <a:off x="467440" y="1600201"/>
            <a:ext cx="11114961" cy="4088616"/>
          </a:xfrm>
          <a:prstGeom prst="rect">
            <a:avLst/>
          </a:prstGeom>
        </p:spPr>
        <p:txBody>
          <a:bodyPr/>
          <a:lstStyle/>
          <a:p>
            <a:pPr lvl="0"/>
            <a:r>
              <a:rPr lang="en-GB" dirty="0"/>
              <a:t>Click to edit Master text styles</a:t>
            </a:r>
          </a:p>
        </p:txBody>
      </p:sp>
    </p:spTree>
    <p:extLst>
      <p:ext uri="{BB962C8B-B14F-4D97-AF65-F5344CB8AC3E}">
        <p14:creationId xmlns:p14="http://schemas.microsoft.com/office/powerpoint/2010/main" val="2823903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899150"/>
            <a:ext cx="12192000" cy="980415"/>
          </a:xfrm>
          <a:prstGeom prst="rect">
            <a:avLst/>
          </a:prstGeom>
          <a:solidFill>
            <a:sysClr val="window" lastClr="FFFFFF">
              <a:alpha val="9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899150"/>
            <a:ext cx="12192000" cy="958850"/>
          </a:xfrm>
          <a:prstGeom prst="rect">
            <a:avLst/>
          </a:prstGeom>
        </p:spPr>
      </p:pic>
      <p:sp>
        <p:nvSpPr>
          <p:cNvPr id="4" name="Subtitle 2"/>
          <p:cNvSpPr txBox="1">
            <a:spLocks/>
          </p:cNvSpPr>
          <p:nvPr userDrawn="1"/>
        </p:nvSpPr>
        <p:spPr>
          <a:xfrm>
            <a:off x="9996928" y="6146553"/>
            <a:ext cx="1461368" cy="495207"/>
          </a:xfrm>
          <a:prstGeom prst="rect">
            <a:avLst/>
          </a:prstGeom>
          <a:ln>
            <a:no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b="0" dirty="0">
                <a:solidFill>
                  <a:schemeClr val="tx1">
                    <a:lumMod val="75000"/>
                    <a:lumOff val="25000"/>
                  </a:schemeClr>
                </a:solidFill>
                <a:latin typeface="Rockwell"/>
                <a:cs typeface="Rockwell"/>
              </a:rPr>
              <a:t>derby.ac.uk</a:t>
            </a:r>
          </a:p>
        </p:txBody>
      </p:sp>
      <p:sp>
        <p:nvSpPr>
          <p:cNvPr id="2" name="MSIPCM8daf464991eb7e2ac19fabd0" descr="{&quot;HashCode&quot;:269651335,&quot;Placement&quot;:&quot;Footer&quot;,&quot;Top&quot;:519.343,&quot;Left&quot;:0.0,&quot;SlideWidth&quot;:960,&quot;SlideHeight&quot;:540}"/>
          <p:cNvSpPr txBox="1"/>
          <p:nvPr userDrawn="1"/>
        </p:nvSpPr>
        <p:spPr>
          <a:xfrm>
            <a:off x="0" y="6595656"/>
            <a:ext cx="1283967"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a:rPr>
              <a:t>Sensitivity: Internal</a:t>
            </a:r>
          </a:p>
        </p:txBody>
      </p:sp>
    </p:spTree>
    <p:extLst>
      <p:ext uri="{BB962C8B-B14F-4D97-AF65-F5344CB8AC3E}">
        <p14:creationId xmlns:p14="http://schemas.microsoft.com/office/powerpoint/2010/main" val="365101201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457200" rtl="0" eaLnBrk="1" latinLnBrk="0" hangingPunct="1">
        <a:spcBef>
          <a:spcPct val="0"/>
        </a:spcBef>
        <a:buNone/>
        <a:defRPr sz="2000" b="0" i="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a:latin typeface="+mj-lt"/>
              </a:rPr>
              <a:t>What can students teach us about inclusivity?</a:t>
            </a:r>
            <a:endParaRPr lang="en-US" sz="32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4677" y="240059"/>
            <a:ext cx="2528546" cy="172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463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The need for belonging</a:t>
            </a:r>
          </a:p>
        </p:txBody>
      </p:sp>
      <p:sp>
        <p:nvSpPr>
          <p:cNvPr id="3" name="Content Placeholder 2"/>
          <p:cNvSpPr>
            <a:spLocks noGrp="1"/>
          </p:cNvSpPr>
          <p:nvPr>
            <p:ph idx="1"/>
          </p:nvPr>
        </p:nvSpPr>
        <p:spPr>
          <a:xfrm>
            <a:off x="609600" y="1547445"/>
            <a:ext cx="10972800" cy="4578719"/>
          </a:xfrm>
        </p:spPr>
        <p:txBody>
          <a:bodyPr>
            <a:normAutofit/>
          </a:bodyPr>
          <a:lstStyle/>
          <a:p>
            <a:pPr marL="0" indent="0">
              <a:buNone/>
            </a:pPr>
            <a:r>
              <a:rPr lang="en-GB" sz="2400" dirty="0">
                <a:latin typeface="Arial" panose="020B0604020202020204" pitchFamily="34" charset="0"/>
                <a:cs typeface="Arial" panose="020B0604020202020204" pitchFamily="34" charset="0"/>
              </a:rPr>
              <a:t>Decades of research have shown that social integration and ‘sense of belonging’ are crucial to student persistence and success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Our research suggests that the majority of students have a pre-occupation with socialisation on entry and recognise the positive and negative impact it has on them</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In large part, universities often trust that students will somehow integrate, despite the barriers that exist</a:t>
            </a:r>
          </a:p>
        </p:txBody>
      </p:sp>
      <p:pic>
        <p:nvPicPr>
          <p:cNvPr id="4" name="Picture 3"/>
          <p:cNvPicPr>
            <a:picLocks noChangeAspect="1"/>
          </p:cNvPicPr>
          <p:nvPr/>
        </p:nvPicPr>
        <p:blipFill>
          <a:blip r:embed="rId3"/>
          <a:stretch>
            <a:fillRect/>
          </a:stretch>
        </p:blipFill>
        <p:spPr>
          <a:xfrm>
            <a:off x="9232900" y="0"/>
            <a:ext cx="2863850" cy="1395413"/>
          </a:xfrm>
          <a:prstGeom prst="rect">
            <a:avLst/>
          </a:prstGeom>
        </p:spPr>
      </p:pic>
    </p:spTree>
    <p:extLst>
      <p:ext uri="{BB962C8B-B14F-4D97-AF65-F5344CB8AC3E}">
        <p14:creationId xmlns:p14="http://schemas.microsoft.com/office/powerpoint/2010/main" val="34313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Practices that can help</a:t>
            </a:r>
          </a:p>
        </p:txBody>
      </p:sp>
      <p:sp>
        <p:nvSpPr>
          <p:cNvPr id="3" name="Content Placeholder 2"/>
          <p:cNvSpPr>
            <a:spLocks noGrp="1"/>
          </p:cNvSpPr>
          <p:nvPr>
            <p:ph idx="1"/>
          </p:nvPr>
        </p:nvSpPr>
        <p:spPr>
          <a:xfrm>
            <a:off x="609600" y="1320801"/>
            <a:ext cx="10972800" cy="4805364"/>
          </a:xfrm>
        </p:spPr>
        <p:txBody>
          <a:bodyPr>
            <a:normAutofit/>
          </a:bodyPr>
          <a:lstStyle/>
          <a:p>
            <a:pPr marL="0" indent="0">
              <a:buNone/>
            </a:pPr>
            <a:r>
              <a:rPr lang="en-GB" sz="2400" dirty="0">
                <a:latin typeface="Arial" panose="020B0604020202020204" pitchFamily="34" charset="0"/>
                <a:cs typeface="Arial" panose="020B0604020202020204" pitchFamily="34" charset="0"/>
              </a:rPr>
              <a:t>Structured, purposeful social activity during induction, in which students are not left to negotiate ‘unseen social rules’ by themselves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Activities that focus on the diversity of the cohort and recognise it as a strength – continuing to keep groups fluid to prevent isolation</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Activity that familiarises students with the environment quickly</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Assigning groups and roles in group work and meta group work practices</a:t>
            </a:r>
          </a:p>
        </p:txBody>
      </p:sp>
    </p:spTree>
    <p:extLst>
      <p:ext uri="{BB962C8B-B14F-4D97-AF65-F5344CB8AC3E}">
        <p14:creationId xmlns:p14="http://schemas.microsoft.com/office/powerpoint/2010/main" val="17178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Assessment</a:t>
            </a:r>
          </a:p>
        </p:txBody>
      </p:sp>
      <p:sp>
        <p:nvSpPr>
          <p:cNvPr id="3" name="Content Placeholder 2"/>
          <p:cNvSpPr>
            <a:spLocks noGrp="1"/>
          </p:cNvSpPr>
          <p:nvPr>
            <p:ph idx="1"/>
          </p:nvPr>
        </p:nvSpPr>
        <p:spPr>
          <a:xfrm>
            <a:off x="609600" y="1688123"/>
            <a:ext cx="10972800" cy="4438042"/>
          </a:xfrm>
        </p:spPr>
        <p:txBody>
          <a:bodyPr>
            <a:normAutofit/>
          </a:bodyPr>
          <a:lstStyle/>
          <a:p>
            <a:pPr marL="0" indent="0">
              <a:buNone/>
            </a:pPr>
            <a:r>
              <a:rPr lang="en-GB" sz="2400" dirty="0">
                <a:latin typeface="Arial" panose="020B0604020202020204" pitchFamily="34" charset="0"/>
                <a:cs typeface="Arial" panose="020B0604020202020204" pitchFamily="34" charset="0"/>
              </a:rPr>
              <a:t>Particular types of assessment can be more of a barrier to some groups than to others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Female students achieve disproportionally less on exams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Students with Autism often find it difficult to speak in public</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Students with fluctuating health can be penalised by single point assessment</a:t>
            </a:r>
          </a:p>
        </p:txBody>
      </p:sp>
      <p:pic>
        <p:nvPicPr>
          <p:cNvPr id="4" name="Picture 3"/>
          <p:cNvPicPr>
            <a:picLocks noChangeAspect="1"/>
          </p:cNvPicPr>
          <p:nvPr/>
        </p:nvPicPr>
        <p:blipFill>
          <a:blip r:embed="rId3"/>
          <a:stretch>
            <a:fillRect/>
          </a:stretch>
        </p:blipFill>
        <p:spPr>
          <a:xfrm>
            <a:off x="8737600" y="1"/>
            <a:ext cx="3454400" cy="1517752"/>
          </a:xfrm>
          <a:prstGeom prst="rect">
            <a:avLst/>
          </a:prstGeom>
        </p:spPr>
      </p:pic>
    </p:spTree>
    <p:extLst>
      <p:ext uri="{BB962C8B-B14F-4D97-AF65-F5344CB8AC3E}">
        <p14:creationId xmlns:p14="http://schemas.microsoft.com/office/powerpoint/2010/main" val="8537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Academic Requirements</a:t>
            </a:r>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Student achievement and wellbeing requires that students are stretched and challenged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When students are taught and assessed in their “preferred style,” evidence suggests that they learn less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Assessment should drive students to learn beyond the ‘basics’</a:t>
            </a:r>
          </a:p>
        </p:txBody>
      </p:sp>
    </p:spTree>
    <p:extLst>
      <p:ext uri="{BB962C8B-B14F-4D97-AF65-F5344CB8AC3E}">
        <p14:creationId xmlns:p14="http://schemas.microsoft.com/office/powerpoint/2010/main" val="6519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Practices that can help</a:t>
            </a:r>
          </a:p>
        </p:txBody>
      </p:sp>
      <p:sp>
        <p:nvSpPr>
          <p:cNvPr id="3" name="Content Placeholder 2"/>
          <p:cNvSpPr>
            <a:spLocks noGrp="1"/>
          </p:cNvSpPr>
          <p:nvPr>
            <p:ph idx="1"/>
          </p:nvPr>
        </p:nvSpPr>
        <p:spPr>
          <a:xfrm>
            <a:off x="609600" y="1600201"/>
            <a:ext cx="8537877" cy="4525963"/>
          </a:xfrm>
        </p:spPr>
        <p:txBody>
          <a:bodyPr>
            <a:normAutofit/>
          </a:bodyPr>
          <a:lstStyle/>
          <a:p>
            <a:pPr marL="0" indent="0">
              <a:buNone/>
            </a:pPr>
            <a:r>
              <a:rPr lang="en-GB" sz="2400" dirty="0">
                <a:latin typeface="Arial" panose="020B0604020202020204" pitchFamily="34" charset="0"/>
                <a:cs typeface="Arial" panose="020B0604020202020204" pitchFamily="34" charset="0"/>
              </a:rPr>
              <a:t>Mixed modes of assessment across the curriculum</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Some level of assessment selection for all students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err="1">
                <a:latin typeface="Arial" panose="020B0604020202020204" pitchFamily="34" charset="0"/>
                <a:cs typeface="Arial" panose="020B0604020202020204" pitchFamily="34" charset="0"/>
              </a:rPr>
              <a:t>Scaffolded</a:t>
            </a:r>
            <a:r>
              <a:rPr lang="en-GB" sz="2400" dirty="0">
                <a:latin typeface="Arial" panose="020B0604020202020204" pitchFamily="34" charset="0"/>
                <a:cs typeface="Arial" panose="020B0604020202020204" pitchFamily="34" charset="0"/>
              </a:rPr>
              <a:t> curriculum that focusses on learning over assessment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Support to develop missing skills, confidence and belief</a:t>
            </a:r>
          </a:p>
        </p:txBody>
      </p:sp>
      <p:pic>
        <p:nvPicPr>
          <p:cNvPr id="4" name="Picture 3"/>
          <p:cNvPicPr>
            <a:picLocks noChangeAspect="1"/>
          </p:cNvPicPr>
          <p:nvPr/>
        </p:nvPicPr>
        <p:blipFill>
          <a:blip r:embed="rId3"/>
          <a:stretch>
            <a:fillRect/>
          </a:stretch>
        </p:blipFill>
        <p:spPr>
          <a:xfrm>
            <a:off x="9020477" y="1417638"/>
            <a:ext cx="3044522" cy="3446461"/>
          </a:xfrm>
          <a:prstGeom prst="rect">
            <a:avLst/>
          </a:prstGeom>
        </p:spPr>
      </p:pic>
    </p:spTree>
    <p:extLst>
      <p:ext uri="{BB962C8B-B14F-4D97-AF65-F5344CB8AC3E}">
        <p14:creationId xmlns:p14="http://schemas.microsoft.com/office/powerpoint/2010/main" val="41685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Finally</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Considering the needs (not wants) of all students can benefit all</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But considering how you can help students with the most obvious needs can be your guide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Perfect inclusivity is not possible – this is about having a classroom of individuals. But open conversation about diversity and inclusivity will create a culture that is inclusive and challenging</a:t>
            </a:r>
          </a:p>
        </p:txBody>
      </p:sp>
    </p:spTree>
    <p:extLst>
      <p:ext uri="{BB962C8B-B14F-4D97-AF65-F5344CB8AC3E}">
        <p14:creationId xmlns:p14="http://schemas.microsoft.com/office/powerpoint/2010/main" val="2922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Exercise</a:t>
            </a:r>
          </a:p>
        </p:txBody>
      </p:sp>
      <p:sp>
        <p:nvSpPr>
          <p:cNvPr id="3" name="Content Placeholder 2"/>
          <p:cNvSpPr>
            <a:spLocks noGrp="1"/>
          </p:cNvSpPr>
          <p:nvPr>
            <p:ph idx="1"/>
          </p:nvPr>
        </p:nvSpPr>
        <p:spPr>
          <a:xfrm>
            <a:off x="609600" y="1168401"/>
            <a:ext cx="10972800" cy="4957764"/>
          </a:xfrm>
        </p:spPr>
        <p:txBody>
          <a:bodyPr/>
          <a:lstStyle/>
          <a:p>
            <a:pPr marL="0" indent="0">
              <a:buNone/>
            </a:pPr>
            <a:r>
              <a:rPr lang="en-GB" sz="2400" dirty="0">
                <a:latin typeface="Arial" panose="020B0604020202020204" pitchFamily="34" charset="0"/>
                <a:cs typeface="Arial" panose="020B0604020202020204" pitchFamily="34" charset="0"/>
              </a:rPr>
              <a:t>In groups</a:t>
            </a:r>
          </a:p>
          <a:p>
            <a:pPr marL="0" indent="0">
              <a:spcBef>
                <a:spcPts val="0"/>
              </a:spcBef>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Identify another theme or subtheme where you believe we can learn from specific student groups. Discuss what you think we might learn and what the implications of this might be, e.g. Knowledge delivery, Technology in the classroom or Work placement. We will then feedback to each other.</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In reporting your task</a:t>
            </a:r>
          </a:p>
          <a:p>
            <a:pPr marL="457200" indent="-457200">
              <a:buFont typeface="+mj-lt"/>
              <a:buAutoNum type="arabicPeriod"/>
            </a:pPr>
            <a:r>
              <a:rPr lang="en-GB" sz="2400" dirty="0">
                <a:latin typeface="Arial" panose="020B0604020202020204" pitchFamily="34" charset="0"/>
                <a:cs typeface="Arial" panose="020B0604020202020204" pitchFamily="34" charset="0"/>
              </a:rPr>
              <a:t>Identify your theme</a:t>
            </a:r>
          </a:p>
          <a:p>
            <a:pPr marL="457200" indent="-457200">
              <a:buFont typeface="+mj-lt"/>
              <a:buAutoNum type="arabicPeriod"/>
            </a:pPr>
            <a:r>
              <a:rPr lang="en-GB" sz="2400" dirty="0">
                <a:latin typeface="Arial" panose="020B0604020202020204" pitchFamily="34" charset="0"/>
                <a:cs typeface="Arial" panose="020B0604020202020204" pitchFamily="34" charset="0"/>
              </a:rPr>
              <a:t>Identify problems specific groups of students may experience</a:t>
            </a:r>
          </a:p>
          <a:p>
            <a:pPr marL="457200" indent="-457200">
              <a:buFont typeface="+mj-lt"/>
              <a:buAutoNum type="arabicPeriod"/>
            </a:pPr>
            <a:r>
              <a:rPr lang="en-GB" sz="2400" dirty="0">
                <a:latin typeface="Arial" panose="020B0604020202020204" pitchFamily="34" charset="0"/>
                <a:cs typeface="Arial" panose="020B0604020202020204" pitchFamily="34" charset="0"/>
              </a:rPr>
              <a:t>Identify what you think might help – and how this might help all students</a:t>
            </a:r>
          </a:p>
          <a:p>
            <a:pPr marL="0" indent="0">
              <a:buNone/>
            </a:pPr>
            <a:endParaRPr lang="en-GB" dirty="0"/>
          </a:p>
        </p:txBody>
      </p:sp>
    </p:spTree>
    <p:extLst>
      <p:ext uri="{BB962C8B-B14F-4D97-AF65-F5344CB8AC3E}">
        <p14:creationId xmlns:p14="http://schemas.microsoft.com/office/powerpoint/2010/main" val="3754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University of Derby</a:t>
            </a:r>
          </a:p>
        </p:txBody>
      </p:sp>
      <p:sp>
        <p:nvSpPr>
          <p:cNvPr id="3" name="Content Placeholder 2"/>
          <p:cNvSpPr>
            <a:spLocks noGrp="1"/>
          </p:cNvSpPr>
          <p:nvPr>
            <p:ph idx="1"/>
          </p:nvPr>
        </p:nvSpPr>
        <p:spPr>
          <a:xfrm>
            <a:off x="467440" y="1237957"/>
            <a:ext cx="11114961" cy="4450860"/>
          </a:xfrm>
        </p:spPr>
        <p:txBody>
          <a:bodyPr/>
          <a:lstStyle/>
          <a:p>
            <a:pPr marL="0" indent="0">
              <a:buNone/>
            </a:pPr>
            <a:r>
              <a:rPr lang="en-US" sz="2400" dirty="0"/>
              <a:t>Post-92 university</a:t>
            </a:r>
          </a:p>
          <a:p>
            <a:pPr marL="0" indent="0">
              <a:buNone/>
            </a:pPr>
            <a:endParaRPr lang="en-US" sz="2400" dirty="0"/>
          </a:p>
          <a:p>
            <a:pPr marL="0" indent="0">
              <a:buNone/>
            </a:pPr>
            <a:r>
              <a:rPr lang="en-US" sz="2400" dirty="0"/>
              <a:t>Second most diverse university in the UK (HEPI, 2018)</a:t>
            </a:r>
          </a:p>
          <a:p>
            <a:pPr marL="0" indent="0">
              <a:buNone/>
            </a:pPr>
            <a:endParaRPr lang="en-US" sz="2400" dirty="0"/>
          </a:p>
          <a:p>
            <a:pPr marL="0" indent="0">
              <a:buNone/>
            </a:pPr>
            <a:r>
              <a:rPr lang="en-US" sz="2400" dirty="0"/>
              <a:t>16,300 students on campus (13,375 UG)</a:t>
            </a:r>
          </a:p>
          <a:p>
            <a:pPr marL="0" indent="0">
              <a:buNone/>
            </a:pPr>
            <a:endParaRPr lang="en-US" sz="2400" dirty="0"/>
          </a:p>
          <a:p>
            <a:pPr marL="0" indent="0">
              <a:buNone/>
            </a:pPr>
            <a:r>
              <a:rPr lang="en-US" sz="2400" dirty="0"/>
              <a:t>12% disabled students</a:t>
            </a:r>
          </a:p>
          <a:p>
            <a:pPr marL="0" indent="0">
              <a:buNone/>
            </a:pPr>
            <a:r>
              <a:rPr lang="en-US" sz="2400" dirty="0"/>
              <a:t>67% over age of 21 (27% over the age of 30)</a:t>
            </a:r>
          </a:p>
          <a:p>
            <a:pPr marL="0" indent="0">
              <a:buNone/>
            </a:pPr>
            <a:r>
              <a:rPr lang="en-US" sz="2400" dirty="0"/>
              <a:t>19% BAME</a:t>
            </a:r>
          </a:p>
          <a:p>
            <a:pPr marL="0" indent="0">
              <a:buNone/>
            </a:pPr>
            <a:endParaRPr lang="en-US" sz="2400" dirty="0"/>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203" y="2313505"/>
            <a:ext cx="2049340" cy="334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786" y="0"/>
            <a:ext cx="3818374" cy="213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57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Introduction</a:t>
            </a:r>
          </a:p>
        </p:txBody>
      </p:sp>
      <p:sp>
        <p:nvSpPr>
          <p:cNvPr id="4" name="Content Placeholder 3"/>
          <p:cNvSpPr>
            <a:spLocks noGrp="1"/>
          </p:cNvSpPr>
          <p:nvPr>
            <p:ph idx="1"/>
          </p:nvPr>
        </p:nvSpPr>
        <p:spPr>
          <a:xfrm>
            <a:off x="609600" y="1417639"/>
            <a:ext cx="10972800" cy="4708526"/>
          </a:xfrm>
        </p:spPr>
        <p:txBody>
          <a:bodyPr>
            <a:normAutofit/>
          </a:bodyPr>
          <a:lstStyle/>
          <a:p>
            <a:pPr marL="0" indent="0">
              <a:buNone/>
            </a:pPr>
            <a:r>
              <a:rPr lang="en-GB" sz="2400" dirty="0">
                <a:cs typeface="Arial" panose="020B0604020202020204" pitchFamily="34" charset="0"/>
              </a:rPr>
              <a:t>Inclusivity is not about making retroactive adjustments to compensate students with particular needs</a:t>
            </a:r>
          </a:p>
          <a:p>
            <a:pPr marL="0" indent="0">
              <a:buNone/>
            </a:pPr>
            <a:endParaRPr lang="en-GB" sz="2400" dirty="0"/>
          </a:p>
          <a:p>
            <a:pPr marL="0" indent="0">
              <a:buNone/>
            </a:pPr>
            <a:r>
              <a:rPr lang="en-GB" sz="2400" dirty="0">
                <a:cs typeface="Arial" panose="020B0604020202020204" pitchFamily="34" charset="0"/>
              </a:rPr>
              <a:t>True inclusivity considers, plans for and delivers teaching and learning that supports all students to achieve to their potential</a:t>
            </a:r>
          </a:p>
          <a:p>
            <a:pPr marL="0" indent="0">
              <a:buNone/>
            </a:pPr>
            <a:endParaRPr lang="en-GB" sz="2400" dirty="0">
              <a:cs typeface="Arial" panose="020B0604020202020204" pitchFamily="34" charset="0"/>
            </a:endParaRPr>
          </a:p>
          <a:p>
            <a:pPr marL="0" indent="0">
              <a:buNone/>
            </a:pPr>
            <a:r>
              <a:rPr lang="en-GB" sz="2400" dirty="0">
                <a:cs typeface="Arial" panose="020B0604020202020204" pitchFamily="34" charset="0"/>
              </a:rPr>
              <a:t>However, by considering the experiences of specific groups, we can learn much about the barriers to achievement that can prevent student success and identify steps to overcome those barriers</a:t>
            </a:r>
          </a:p>
        </p:txBody>
      </p:sp>
    </p:spTree>
    <p:extLst>
      <p:ext uri="{BB962C8B-B14F-4D97-AF65-F5344CB8AC3E}">
        <p14:creationId xmlns:p14="http://schemas.microsoft.com/office/powerpoint/2010/main" val="66435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8"/>
            <a:ext cx="10972800" cy="1143000"/>
          </a:xfrm>
        </p:spPr>
        <p:txBody>
          <a:bodyPr/>
          <a:lstStyle/>
          <a:p>
            <a:r>
              <a:rPr lang="en-GB" sz="3200" dirty="0">
                <a:latin typeface="Arial" panose="020B0604020202020204" pitchFamily="34" charset="0"/>
                <a:cs typeface="Arial" panose="020B0604020202020204" pitchFamily="34" charset="0"/>
              </a:rPr>
              <a:t>Our experience</a:t>
            </a:r>
          </a:p>
        </p:txBody>
      </p:sp>
      <p:sp>
        <p:nvSpPr>
          <p:cNvPr id="3" name="Content Placeholder 2"/>
          <p:cNvSpPr>
            <a:spLocks noGrp="1"/>
          </p:cNvSpPr>
          <p:nvPr>
            <p:ph idx="1"/>
          </p:nvPr>
        </p:nvSpPr>
        <p:spPr>
          <a:xfrm>
            <a:off x="609600" y="1341439"/>
            <a:ext cx="10972800" cy="4784726"/>
          </a:xfrm>
        </p:spPr>
        <p:txBody>
          <a:bodyPr>
            <a:normAutofit/>
          </a:bodyPr>
          <a:lstStyle/>
          <a:p>
            <a:pPr marL="0" indent="0">
              <a:buNone/>
            </a:pPr>
            <a:r>
              <a:rPr lang="en-GB" sz="2400" dirty="0">
                <a:latin typeface="Arial" panose="020B0604020202020204" pitchFamily="34" charset="0"/>
                <a:cs typeface="Arial" panose="020B0604020202020204" pitchFamily="34" charset="0"/>
              </a:rPr>
              <a:t>Through research, by supporting students and in work with academic colleagues, we have witnessed and helped to identify changes in practice that can benefit all students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This session will focus on three examples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Language</a:t>
            </a:r>
          </a:p>
          <a:p>
            <a:pPr marL="0" indent="0">
              <a:buNone/>
            </a:pPr>
            <a:r>
              <a:rPr lang="en-GB" sz="2400" dirty="0">
                <a:latin typeface="Arial" panose="020B0604020202020204" pitchFamily="34" charset="0"/>
                <a:cs typeface="Arial" panose="020B0604020202020204" pitchFamily="34" charset="0"/>
              </a:rPr>
              <a:t>								Belonging</a:t>
            </a:r>
          </a:p>
          <a:p>
            <a:pPr marL="0" indent="0">
              <a:buNone/>
            </a:pPr>
            <a:r>
              <a:rPr lang="en-GB" sz="2400" dirty="0">
                <a:latin typeface="Arial" panose="020B0604020202020204" pitchFamily="34" charset="0"/>
                <a:cs typeface="Arial" panose="020B0604020202020204" pitchFamily="34" charset="0"/>
              </a:rPr>
              <a:t>								Assessment</a:t>
            </a:r>
          </a:p>
        </p:txBody>
      </p:sp>
      <p:pic>
        <p:nvPicPr>
          <p:cNvPr id="4" name="Picture 3"/>
          <p:cNvPicPr>
            <a:picLocks noChangeAspect="1"/>
          </p:cNvPicPr>
          <p:nvPr/>
        </p:nvPicPr>
        <p:blipFill>
          <a:blip r:embed="rId3"/>
          <a:stretch>
            <a:fillRect/>
          </a:stretch>
        </p:blipFill>
        <p:spPr>
          <a:xfrm>
            <a:off x="6868357" y="2663781"/>
            <a:ext cx="3340100" cy="3055836"/>
          </a:xfrm>
          <a:prstGeom prst="rect">
            <a:avLst/>
          </a:prstGeom>
        </p:spPr>
      </p:pic>
    </p:spTree>
    <p:extLst>
      <p:ext uri="{BB962C8B-B14F-4D97-AF65-F5344CB8AC3E}">
        <p14:creationId xmlns:p14="http://schemas.microsoft.com/office/powerpoint/2010/main" val="27470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Potential language barriers</a:t>
            </a:r>
          </a:p>
        </p:txBody>
      </p:sp>
      <p:sp>
        <p:nvSpPr>
          <p:cNvPr id="3" name="Content Placeholder 2"/>
          <p:cNvSpPr>
            <a:spLocks noGrp="1"/>
          </p:cNvSpPr>
          <p:nvPr>
            <p:ph idx="1"/>
          </p:nvPr>
        </p:nvSpPr>
        <p:spPr>
          <a:xfrm>
            <a:off x="609600" y="1692275"/>
            <a:ext cx="10972800" cy="4433889"/>
          </a:xfrm>
        </p:spPr>
        <p:txBody>
          <a:bodyPr>
            <a:normAutofit fontScale="92500"/>
          </a:bodyPr>
          <a:lstStyle/>
          <a:p>
            <a:pPr marL="0" indent="0">
              <a:buNone/>
            </a:pPr>
            <a:r>
              <a:rPr lang="en-GB" sz="2400" dirty="0">
                <a:latin typeface="Arial" panose="020B0604020202020204" pitchFamily="34" charset="0"/>
                <a:cs typeface="Arial" panose="020B0604020202020204" pitchFamily="34" charset="0"/>
              </a:rPr>
              <a:t>We know that ambiguous language can cause particular problems for some students e.g. those with Autism and dyslexia</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Deaf students and students with a hearing impairment can often find complex language difficult to access because it is being expressed in their second language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We know that WP students are more likely to arrive at university without complex academic language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We know that language that is not understood, can cause anxious reactions that prevent students from being able to engage with the underlying concepts</a:t>
            </a:r>
          </a:p>
        </p:txBody>
      </p:sp>
      <p:pic>
        <p:nvPicPr>
          <p:cNvPr id="4" name="Picture 3"/>
          <p:cNvPicPr>
            <a:picLocks noChangeAspect="1"/>
          </p:cNvPicPr>
          <p:nvPr/>
        </p:nvPicPr>
        <p:blipFill>
          <a:blip r:embed="rId3"/>
          <a:stretch>
            <a:fillRect/>
          </a:stretch>
        </p:blipFill>
        <p:spPr>
          <a:xfrm>
            <a:off x="9725025" y="0"/>
            <a:ext cx="2466975" cy="1692275"/>
          </a:xfrm>
          <a:prstGeom prst="rect">
            <a:avLst/>
          </a:prstGeom>
        </p:spPr>
      </p:pic>
    </p:spTree>
    <p:extLst>
      <p:ext uri="{BB962C8B-B14F-4D97-AF65-F5344CB8AC3E}">
        <p14:creationId xmlns:p14="http://schemas.microsoft.com/office/powerpoint/2010/main" val="401372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23829" y="1130300"/>
            <a:ext cx="2668172" cy="4051300"/>
          </a:xfrm>
          <a:prstGeom prst="rect">
            <a:avLst/>
          </a:prstGeom>
        </p:spPr>
      </p:pic>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Required language</a:t>
            </a:r>
          </a:p>
        </p:txBody>
      </p:sp>
      <p:sp>
        <p:nvSpPr>
          <p:cNvPr id="3" name="Content Placeholder 2"/>
          <p:cNvSpPr>
            <a:spLocks noGrp="1"/>
          </p:cNvSpPr>
          <p:nvPr>
            <p:ph idx="1"/>
          </p:nvPr>
        </p:nvSpPr>
        <p:spPr>
          <a:xfrm>
            <a:off x="609600" y="1600201"/>
            <a:ext cx="9458325" cy="4525963"/>
          </a:xfrm>
        </p:spPr>
        <p:txBody>
          <a:bodyPr>
            <a:normAutofit/>
          </a:bodyPr>
          <a:lstStyle/>
          <a:p>
            <a:pPr marL="0" indent="0">
              <a:buNone/>
            </a:pPr>
            <a:r>
              <a:rPr lang="en-GB" sz="2400" dirty="0">
                <a:latin typeface="Arial" panose="020B0604020202020204" pitchFamily="34" charset="0"/>
                <a:cs typeface="Arial" panose="020B0604020202020204" pitchFamily="34" charset="0"/>
              </a:rPr>
              <a:t>However, to be able to engage with academic learning at HE level, students must acquire relevant academic language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Simply ‘dumbing down’ subject language or the language of education is actually not helpful</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Providing proactive support to ensure that all students can acquire the necessary language will provide a platform for success</a:t>
            </a:r>
          </a:p>
        </p:txBody>
      </p:sp>
    </p:spTree>
    <p:extLst>
      <p:ext uri="{BB962C8B-B14F-4D97-AF65-F5344CB8AC3E}">
        <p14:creationId xmlns:p14="http://schemas.microsoft.com/office/powerpoint/2010/main" val="411968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Types of language</a:t>
            </a:r>
          </a:p>
        </p:txBody>
      </p:sp>
      <p:sp>
        <p:nvSpPr>
          <p:cNvPr id="3" name="Content Placeholder 2"/>
          <p:cNvSpPr>
            <a:spLocks noGrp="1"/>
          </p:cNvSpPr>
          <p:nvPr>
            <p:ph idx="1"/>
          </p:nvPr>
        </p:nvSpPr>
        <p:spPr>
          <a:xfrm>
            <a:off x="467440" y="1842867"/>
            <a:ext cx="11114961" cy="3845949"/>
          </a:xfrm>
        </p:spPr>
        <p:txBody>
          <a:bodyPr/>
          <a:lstStyle/>
          <a:p>
            <a:pPr marL="0" indent="0">
              <a:buNone/>
            </a:pPr>
            <a:r>
              <a:rPr lang="en-GB" sz="2800" dirty="0">
                <a:latin typeface="Arial" panose="020B0604020202020204" pitchFamily="34" charset="0"/>
                <a:cs typeface="Arial" panose="020B0604020202020204" pitchFamily="34" charset="0"/>
              </a:rPr>
              <a:t>Subject language – specific terminology</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Learning language – that describes learning tasks and practices (essay, report, seminar, lecture etc.)</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Internal language – the language of the organisation (EECs, AEDs, Referrals etc.)</a:t>
            </a:r>
          </a:p>
        </p:txBody>
      </p:sp>
      <p:pic>
        <p:nvPicPr>
          <p:cNvPr id="4" name="Picture 3"/>
          <p:cNvPicPr>
            <a:picLocks noChangeAspect="1"/>
          </p:cNvPicPr>
          <p:nvPr/>
        </p:nvPicPr>
        <p:blipFill>
          <a:blip r:embed="rId3"/>
          <a:stretch>
            <a:fillRect/>
          </a:stretch>
        </p:blipFill>
        <p:spPr>
          <a:xfrm>
            <a:off x="9334500" y="-11112"/>
            <a:ext cx="2857500" cy="2857500"/>
          </a:xfrm>
          <a:prstGeom prst="rect">
            <a:avLst/>
          </a:prstGeom>
        </p:spPr>
      </p:pic>
    </p:spTree>
    <p:extLst>
      <p:ext uri="{BB962C8B-B14F-4D97-AF65-F5344CB8AC3E}">
        <p14:creationId xmlns:p14="http://schemas.microsoft.com/office/powerpoint/2010/main" val="38185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Practices that can help</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Glossary of terms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err="1">
                <a:latin typeface="Arial" panose="020B0604020202020204" pitchFamily="34" charset="0"/>
                <a:cs typeface="Arial" panose="020B0604020202020204" pitchFamily="34" charset="0"/>
              </a:rPr>
              <a:t>Scaffolded</a:t>
            </a:r>
            <a:r>
              <a:rPr lang="en-GB" sz="2400" dirty="0">
                <a:latin typeface="Arial" panose="020B0604020202020204" pitchFamily="34" charset="0"/>
                <a:cs typeface="Arial" panose="020B0604020202020204" pitchFamily="34" charset="0"/>
              </a:rPr>
              <a:t> introductions to subject material</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Meta exercises that task students to find definitions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Distinguishing between complex language that is necessary and language that excludes unnecessarily</a:t>
            </a:r>
          </a:p>
        </p:txBody>
      </p:sp>
      <p:pic>
        <p:nvPicPr>
          <p:cNvPr id="4" name="Picture 3"/>
          <p:cNvPicPr>
            <a:picLocks noChangeAspect="1"/>
          </p:cNvPicPr>
          <p:nvPr/>
        </p:nvPicPr>
        <p:blipFill>
          <a:blip r:embed="rId3"/>
          <a:stretch>
            <a:fillRect/>
          </a:stretch>
        </p:blipFill>
        <p:spPr>
          <a:xfrm>
            <a:off x="9162504" y="0"/>
            <a:ext cx="2859633" cy="3763962"/>
          </a:xfrm>
          <a:prstGeom prst="rect">
            <a:avLst/>
          </a:prstGeom>
        </p:spPr>
      </p:pic>
    </p:spTree>
    <p:extLst>
      <p:ext uri="{BB962C8B-B14F-4D97-AF65-F5344CB8AC3E}">
        <p14:creationId xmlns:p14="http://schemas.microsoft.com/office/powerpoint/2010/main" val="212172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Belonging</a:t>
            </a:r>
          </a:p>
        </p:txBody>
      </p:sp>
      <p:sp>
        <p:nvSpPr>
          <p:cNvPr id="3" name="Content Placeholder 2"/>
          <p:cNvSpPr>
            <a:spLocks noGrp="1"/>
          </p:cNvSpPr>
          <p:nvPr>
            <p:ph idx="1"/>
          </p:nvPr>
        </p:nvSpPr>
        <p:spPr>
          <a:xfrm>
            <a:off x="609600" y="1417639"/>
            <a:ext cx="10972800" cy="4708526"/>
          </a:xfrm>
        </p:spPr>
        <p:txBody>
          <a:bodyPr/>
          <a:lstStyle/>
          <a:p>
            <a:pPr marL="0" indent="0">
              <a:buNone/>
            </a:pPr>
            <a:r>
              <a:rPr lang="en-GB" sz="2400" dirty="0">
                <a:latin typeface="Arial" panose="020B0604020202020204" pitchFamily="34" charset="0"/>
                <a:cs typeface="Arial" panose="020B0604020202020204" pitchFamily="34" charset="0"/>
              </a:rPr>
              <a:t>Students with Autism report feeling overwhelmed during transition by the unfamiliarity of the environment, the complexity of negotiating new relationships and the significant changes to their usual daily routines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BAME students, mature students and international students also report that they often find the new university environment alienating</a:t>
            </a:r>
          </a:p>
        </p:txBody>
      </p:sp>
      <p:pic>
        <p:nvPicPr>
          <p:cNvPr id="4" name="Picture 3"/>
          <p:cNvPicPr>
            <a:picLocks noChangeAspect="1"/>
          </p:cNvPicPr>
          <p:nvPr/>
        </p:nvPicPr>
        <p:blipFill>
          <a:blip r:embed="rId3"/>
          <a:stretch>
            <a:fillRect/>
          </a:stretch>
        </p:blipFill>
        <p:spPr>
          <a:xfrm>
            <a:off x="7353300" y="4186897"/>
            <a:ext cx="4838700" cy="1714500"/>
          </a:xfrm>
          <a:prstGeom prst="rect">
            <a:avLst/>
          </a:prstGeom>
        </p:spPr>
      </p:pic>
    </p:spTree>
    <p:extLst>
      <p:ext uri="{BB962C8B-B14F-4D97-AF65-F5344CB8AC3E}">
        <p14:creationId xmlns:p14="http://schemas.microsoft.com/office/powerpoint/2010/main" val="41374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E9549C769E6F4086D62647118FD5E2" ma:contentTypeVersion="72" ma:contentTypeDescription="Create a new document." ma:contentTypeScope="" ma:versionID="8a4bcc4394d84ab59ef706de8af8ed27">
  <xsd:schema xmlns:xsd="http://www.w3.org/2001/XMLSchema" xmlns:xs="http://www.w3.org/2001/XMLSchema" xmlns:p="http://schemas.microsoft.com/office/2006/metadata/properties" targetNamespace="http://schemas.microsoft.com/office/2006/metadata/properties" ma:root="true" ma:fieldsID="bcc56c387f9dac6c4d2914e4e5f61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E40A7-0AA3-4D9B-9499-18659D2D33A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708576F-B4C8-48F8-B6A0-7DD4D954647F}">
  <ds:schemaRefs>
    <ds:schemaRef ds:uri="http://schemas.microsoft.com/sharepoint/v3/contenttype/forms"/>
  </ds:schemaRefs>
</ds:datastoreItem>
</file>

<file path=customXml/itemProps3.xml><?xml version="1.0" encoding="utf-8"?>
<ds:datastoreItem xmlns:ds="http://schemas.openxmlformats.org/officeDocument/2006/customXml" ds:itemID="{C1731947-48EA-4155-A0F2-3E9320E9E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Widescreen</PresentationFormat>
  <Paragraphs>124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Rockwell</vt:lpstr>
      <vt:lpstr>Office Theme</vt:lpstr>
      <vt:lpstr>What can students teach us about inclusivity?</vt:lpstr>
      <vt:lpstr>University of Derby</vt:lpstr>
      <vt:lpstr>Introduction</vt:lpstr>
      <vt:lpstr>Our experience</vt:lpstr>
      <vt:lpstr>Potential language barriers</vt:lpstr>
      <vt:lpstr>Required language</vt:lpstr>
      <vt:lpstr>Types of language</vt:lpstr>
      <vt:lpstr>Practices that can help</vt:lpstr>
      <vt:lpstr>Belonging</vt:lpstr>
      <vt:lpstr>The need for belonging</vt:lpstr>
      <vt:lpstr>Practices that can help</vt:lpstr>
      <vt:lpstr>Assessment</vt:lpstr>
      <vt:lpstr>Academic Requirements</vt:lpstr>
      <vt:lpstr>Practices that can help</vt:lpstr>
      <vt:lpstr>Finally</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Teunissen, A. (Astrid)</cp:lastModifiedBy>
  <cp:revision>41</cp:revision>
  <dcterms:created xsi:type="dcterms:W3CDTF">2014-09-22T08:10:54Z</dcterms:created>
  <dcterms:modified xsi:type="dcterms:W3CDTF">2018-07-30T08:15:13Z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0x010100F6E9549C769E6F4086D62647118FD5E2</vt:lpwstr>
  </property>
  <property fmtid="{D5CDD505-2E9C-101B-9397-08002B2CF9AE}" pid="3" name="MSIP_Label_b47d098f-2640-4837-b575-e0be04df0525_Enabled">
    <vt:lpwstr>True</vt:lpwstr>
  </property>
  <property fmtid="{D5CDD505-2E9C-101B-9397-08002B2CF9AE}" pid="4" name="MSIP_Label_b47d098f-2640-4837-b575-e0be04df0525_SiteId">
    <vt:lpwstr>98f1bb3a-5efa-4782-88ba-bd897db60e62</vt:lpwstr>
  </property>
  <property fmtid="{D5CDD505-2E9C-101B-9397-08002B2CF9AE}" pid="5" name="MSIP_Label_b47d098f-2640-4837-b575-e0be04df0525_Ref">
    <vt:lpwstr>https://api.informationprotection.azure.com/api/98f1bb3a-5efa-4782-88ba-bd897db60e62</vt:lpwstr>
  </property>
  <property fmtid="{D5CDD505-2E9C-101B-9397-08002B2CF9AE}" pid="6" name="MSIP_Label_b47d098f-2640-4837-b575-e0be04df0525_Owner">
    <vt:lpwstr>SADM133@derby.ac.uk</vt:lpwstr>
  </property>
  <property fmtid="{D5CDD505-2E9C-101B-9397-08002B2CF9AE}" pid="7" name="MSIP_Label_b47d098f-2640-4837-b575-e0be04df0525_SetDate">
    <vt:lpwstr>2018-04-20T09:44:31.4468546+01:00</vt:lpwstr>
  </property>
  <property fmtid="{D5CDD505-2E9C-101B-9397-08002B2CF9AE}" pid="8" name="MSIP_Label_b47d098f-2640-4837-b575-e0be04df0525_Name">
    <vt:lpwstr>Internal</vt:lpwstr>
  </property>
  <property fmtid="{D5CDD505-2E9C-101B-9397-08002B2CF9AE}" pid="9" name="MSIP_Label_b47d098f-2640-4837-b575-e0be04df0525_Application">
    <vt:lpwstr>Microsoft Azure Information Protection</vt:lpwstr>
  </property>
  <property fmtid="{D5CDD505-2E9C-101B-9397-08002B2CF9AE}" pid="10" name="MSIP_Label_b47d098f-2640-4837-b575-e0be04df0525_Extended_MSFT_Method">
    <vt:lpwstr>Automatic</vt:lpwstr>
  </property>
  <property fmtid="{D5CDD505-2E9C-101B-9397-08002B2CF9AE}" pid="11" name="MSIP_Label_501a0944-9d81-4c75-b857-2ec7863455b7_Enabled">
    <vt:lpwstr>True</vt:lpwstr>
  </property>
  <property fmtid="{D5CDD505-2E9C-101B-9397-08002B2CF9AE}" pid="12" name="MSIP_Label_501a0944-9d81-4c75-b857-2ec7863455b7_SiteId">
    <vt:lpwstr>98f1bb3a-5efa-4782-88ba-bd897db60e62</vt:lpwstr>
  </property>
  <property fmtid="{D5CDD505-2E9C-101B-9397-08002B2CF9AE}" pid="13" name="MSIP_Label_501a0944-9d81-4c75-b857-2ec7863455b7_Ref">
    <vt:lpwstr>https://api.informationprotection.azure.com/api/98f1bb3a-5efa-4782-88ba-bd897db60e62</vt:lpwstr>
  </property>
  <property fmtid="{D5CDD505-2E9C-101B-9397-08002B2CF9AE}" pid="14" name="MSIP_Label_501a0944-9d81-4c75-b857-2ec7863455b7_Owner">
    <vt:lpwstr>SADM133@derby.ac.uk</vt:lpwstr>
  </property>
  <property fmtid="{D5CDD505-2E9C-101B-9397-08002B2CF9AE}" pid="15" name="MSIP_Label_501a0944-9d81-4c75-b857-2ec7863455b7_SetDate">
    <vt:lpwstr>2018-04-20T09:44:31.4468546+01:00</vt:lpwstr>
  </property>
  <property fmtid="{D5CDD505-2E9C-101B-9397-08002B2CF9AE}" pid="16" name="MSIP_Label_501a0944-9d81-4c75-b857-2ec7863455b7_Name">
    <vt:lpwstr>Internal with visible marking</vt:lpwstr>
  </property>
  <property fmtid="{D5CDD505-2E9C-101B-9397-08002B2CF9AE}" pid="17" name="MSIP_Label_501a0944-9d81-4c75-b857-2ec7863455b7_Application">
    <vt:lpwstr>Microsoft Azure Information Protection</vt:lpwstr>
  </property>
  <property fmtid="{D5CDD505-2E9C-101B-9397-08002B2CF9AE}" pid="18" name="MSIP_Label_501a0944-9d81-4c75-b857-2ec7863455b7_Extended_MSFT_Method">
    <vt:lpwstr>Automatic</vt:lpwstr>
  </property>
  <property fmtid="{D5CDD505-2E9C-101B-9397-08002B2CF9AE}" pid="19" name="MSIP_Label_501a0944-9d81-4c75-b857-2ec7863455b7_Parent">
    <vt:lpwstr>b47d098f-2640-4837-b575-e0be04df0525</vt:lpwstr>
  </property>
  <property fmtid="{D5CDD505-2E9C-101B-9397-08002B2CF9AE}" pid="20" name="Sensitivity">
    <vt:lpwstr>Internal Internal with visible marking</vt:lpwstr>
  </property>
</Properties>
</file>