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7" r:id="rId7"/>
    <p:sldId id="269" r:id="rId8"/>
    <p:sldId id="268" r:id="rId9"/>
    <p:sldId id="258" r:id="rId10"/>
    <p:sldId id="261" r:id="rId11"/>
    <p:sldId id="259" r:id="rId12"/>
    <p:sldId id="260" r:id="rId13"/>
    <p:sldId id="262" r:id="rId14"/>
    <p:sldId id="263" r:id="rId15"/>
    <p:sldId id="265" r:id="rId16"/>
    <p:sldId id="266" r:id="rId17"/>
    <p:sldId id="264" r:id="rId18"/>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158" userDrawn="1">
          <p15:clr>
            <a:srgbClr val="A4A3A4"/>
          </p15:clr>
        </p15:guide>
        <p15:guide id="3" pos="5567" userDrawn="1">
          <p15:clr>
            <a:srgbClr val="A4A3A4"/>
          </p15:clr>
        </p15:guide>
        <p15:guide id="4" orient="horz" pos="8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5A2"/>
    <a:srgbClr val="3C185B"/>
    <a:srgbClr val="008E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p:restoredTop sz="94674"/>
  </p:normalViewPr>
  <p:slideViewPr>
    <p:cSldViewPr snapToGrid="0" snapToObjects="1">
      <p:cViewPr varScale="1">
        <p:scale>
          <a:sx n="108" d="100"/>
          <a:sy n="108" d="100"/>
        </p:scale>
        <p:origin x="1524" y="108"/>
      </p:cViewPr>
      <p:guideLst>
        <p:guide orient="horz" pos="595"/>
        <p:guide pos="158"/>
        <p:guide pos="5567"/>
        <p:guide orient="horz" pos="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E1F97-E5CD-4226-B83E-B3DE53FEE4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0C3F9AA-4447-4074-A494-86AC5C0D83B2}">
      <dgm:prSet phldrT="[Text]"/>
      <dgm:spPr>
        <a:solidFill>
          <a:srgbClr val="008E9C"/>
        </a:solidFill>
        <a:ln>
          <a:noFill/>
        </a:ln>
      </dgm:spPr>
      <dgm:t>
        <a:bodyPr/>
        <a:lstStyle/>
        <a:p>
          <a:r>
            <a:rPr lang="en-US" dirty="0"/>
            <a:t>Establishing Sense of Belonging</a:t>
          </a:r>
        </a:p>
      </dgm:t>
    </dgm:pt>
    <dgm:pt modelId="{689370BA-B16A-4B89-80C5-216C07790B51}" type="parTrans" cxnId="{556FE45A-03CD-46C5-9F96-733ABED877E1}">
      <dgm:prSet/>
      <dgm:spPr/>
      <dgm:t>
        <a:bodyPr/>
        <a:lstStyle/>
        <a:p>
          <a:endParaRPr lang="en-US"/>
        </a:p>
      </dgm:t>
    </dgm:pt>
    <dgm:pt modelId="{90EBBCCA-E735-43F3-8AB3-4CD8CECC8291}" type="sibTrans" cxnId="{556FE45A-03CD-46C5-9F96-733ABED877E1}">
      <dgm:prSet/>
      <dgm:spPr/>
      <dgm:t>
        <a:bodyPr/>
        <a:lstStyle/>
        <a:p>
          <a:endParaRPr lang="en-US"/>
        </a:p>
      </dgm:t>
    </dgm:pt>
    <dgm:pt modelId="{D3D97587-B2CF-4C7A-A334-1C377D5A5ED7}">
      <dgm:prSet phldrT="[Text]" custT="1"/>
      <dgm:spPr>
        <a:solidFill>
          <a:srgbClr val="FFFFFF">
            <a:alpha val="90000"/>
          </a:srgbClr>
        </a:solidFill>
      </dgm:spPr>
      <dgm:t>
        <a:bodyPr/>
        <a:lstStyle/>
        <a:p>
          <a:r>
            <a:rPr lang="en-US" sz="1600" dirty="0"/>
            <a:t>Central Induction sessions</a:t>
          </a:r>
        </a:p>
      </dgm:t>
    </dgm:pt>
    <dgm:pt modelId="{84EED07C-8FEF-4C33-9C64-13C98CB8121C}" type="parTrans" cxnId="{CC114B45-65C1-480E-85D9-8CFE7D63F991}">
      <dgm:prSet/>
      <dgm:spPr/>
      <dgm:t>
        <a:bodyPr/>
        <a:lstStyle/>
        <a:p>
          <a:endParaRPr lang="en-US"/>
        </a:p>
      </dgm:t>
    </dgm:pt>
    <dgm:pt modelId="{2EAA83ED-908F-4CEB-9867-58A2DD58F412}" type="sibTrans" cxnId="{CC114B45-65C1-480E-85D9-8CFE7D63F991}">
      <dgm:prSet/>
      <dgm:spPr/>
      <dgm:t>
        <a:bodyPr/>
        <a:lstStyle/>
        <a:p>
          <a:endParaRPr lang="en-US"/>
        </a:p>
      </dgm:t>
    </dgm:pt>
    <dgm:pt modelId="{98ABDE62-A4D5-4517-BA87-846717F1A96A}">
      <dgm:prSet phldrT="[Text]" custT="1"/>
      <dgm:spPr>
        <a:solidFill>
          <a:srgbClr val="FFFFFF">
            <a:alpha val="90000"/>
          </a:srgbClr>
        </a:solidFill>
      </dgm:spPr>
      <dgm:t>
        <a:bodyPr/>
        <a:lstStyle/>
        <a:p>
          <a:r>
            <a:rPr lang="en-US" sz="1600" dirty="0"/>
            <a:t>Additional activities for orientation and meeting students</a:t>
          </a:r>
        </a:p>
      </dgm:t>
    </dgm:pt>
    <dgm:pt modelId="{3BB85CB1-DD6A-4F98-90F9-84094186FF4E}" type="parTrans" cxnId="{9B379D47-9930-4C3B-8B10-059DC5A1F987}">
      <dgm:prSet/>
      <dgm:spPr/>
      <dgm:t>
        <a:bodyPr/>
        <a:lstStyle/>
        <a:p>
          <a:endParaRPr lang="en-US"/>
        </a:p>
      </dgm:t>
    </dgm:pt>
    <dgm:pt modelId="{71E6A6E8-6D29-4023-BC11-59C3C6FA66C2}" type="sibTrans" cxnId="{9B379D47-9930-4C3B-8B10-059DC5A1F987}">
      <dgm:prSet/>
      <dgm:spPr/>
      <dgm:t>
        <a:bodyPr/>
        <a:lstStyle/>
        <a:p>
          <a:endParaRPr lang="en-US"/>
        </a:p>
      </dgm:t>
    </dgm:pt>
    <dgm:pt modelId="{A817CA2B-711E-46F9-AE4A-780254105F26}">
      <dgm:prSet phldrT="[Text]"/>
      <dgm:spPr>
        <a:solidFill>
          <a:srgbClr val="3C185B"/>
        </a:solidFill>
        <a:ln>
          <a:noFill/>
        </a:ln>
      </dgm:spPr>
      <dgm:t>
        <a:bodyPr/>
        <a:lstStyle/>
        <a:p>
          <a:r>
            <a:rPr lang="en-US" dirty="0"/>
            <a:t>Facilitating Inclusive Practice</a:t>
          </a:r>
        </a:p>
      </dgm:t>
    </dgm:pt>
    <dgm:pt modelId="{9B4F17C5-8538-426D-95C3-0E4348624DEC}" type="parTrans" cxnId="{F2239A5B-8F31-4BDE-A3CE-5ED59F908BBF}">
      <dgm:prSet/>
      <dgm:spPr/>
      <dgm:t>
        <a:bodyPr/>
        <a:lstStyle/>
        <a:p>
          <a:endParaRPr lang="en-US"/>
        </a:p>
      </dgm:t>
    </dgm:pt>
    <dgm:pt modelId="{5E864120-0513-42D2-A24E-ECE5B75330EB}" type="sibTrans" cxnId="{F2239A5B-8F31-4BDE-A3CE-5ED59F908BBF}">
      <dgm:prSet/>
      <dgm:spPr/>
      <dgm:t>
        <a:bodyPr/>
        <a:lstStyle/>
        <a:p>
          <a:endParaRPr lang="en-US"/>
        </a:p>
      </dgm:t>
    </dgm:pt>
    <dgm:pt modelId="{C1AB858F-9944-4909-A42E-6BF5CE0A7C4D}">
      <dgm:prSet phldrT="[Text]" custT="1"/>
      <dgm:spPr>
        <a:solidFill>
          <a:srgbClr val="FFFFFF">
            <a:alpha val="90000"/>
          </a:srgbClr>
        </a:solidFill>
      </dgm:spPr>
      <dgm:t>
        <a:bodyPr/>
        <a:lstStyle/>
        <a:p>
          <a:r>
            <a:rPr lang="en-US" sz="1600" dirty="0"/>
            <a:t>Collaboration with Confucius Institution on culture awareness</a:t>
          </a:r>
        </a:p>
      </dgm:t>
    </dgm:pt>
    <dgm:pt modelId="{660E3701-88A2-4939-A585-DA615CE03064}" type="parTrans" cxnId="{DE3BFA9C-2CE5-477A-85EF-498C0BAA40AA}">
      <dgm:prSet/>
      <dgm:spPr/>
      <dgm:t>
        <a:bodyPr/>
        <a:lstStyle/>
        <a:p>
          <a:endParaRPr lang="en-US"/>
        </a:p>
      </dgm:t>
    </dgm:pt>
    <dgm:pt modelId="{65FD85F5-730A-438C-AD41-7043AF2A6260}" type="sibTrans" cxnId="{DE3BFA9C-2CE5-477A-85EF-498C0BAA40AA}">
      <dgm:prSet/>
      <dgm:spPr/>
      <dgm:t>
        <a:bodyPr/>
        <a:lstStyle/>
        <a:p>
          <a:endParaRPr lang="en-US"/>
        </a:p>
      </dgm:t>
    </dgm:pt>
    <dgm:pt modelId="{01EBEB58-BB17-481D-9D67-3A28F5D01C03}">
      <dgm:prSet phldrT="[Text]" custT="1"/>
      <dgm:spPr>
        <a:solidFill>
          <a:srgbClr val="FFFFFF">
            <a:alpha val="90000"/>
          </a:srgbClr>
        </a:solidFill>
      </dgm:spPr>
      <dgm:t>
        <a:bodyPr/>
        <a:lstStyle/>
        <a:p>
          <a:r>
            <a:rPr lang="en-US" sz="1600" dirty="0"/>
            <a:t>Activities to introduce life at University in the UK</a:t>
          </a:r>
        </a:p>
      </dgm:t>
    </dgm:pt>
    <dgm:pt modelId="{506F34B2-7729-400C-AA90-2E36A16AACA2}" type="parTrans" cxnId="{0CC0EF70-88CB-46DF-9D42-FCFE07E53E46}">
      <dgm:prSet/>
      <dgm:spPr/>
      <dgm:t>
        <a:bodyPr/>
        <a:lstStyle/>
        <a:p>
          <a:endParaRPr lang="en-US"/>
        </a:p>
      </dgm:t>
    </dgm:pt>
    <dgm:pt modelId="{3A356789-B2EC-4D4F-858E-BCDFBBF28397}" type="sibTrans" cxnId="{0CC0EF70-88CB-46DF-9D42-FCFE07E53E46}">
      <dgm:prSet/>
      <dgm:spPr/>
      <dgm:t>
        <a:bodyPr/>
        <a:lstStyle/>
        <a:p>
          <a:endParaRPr lang="en-US"/>
        </a:p>
      </dgm:t>
    </dgm:pt>
    <dgm:pt modelId="{453C9133-EAE4-449F-8D5C-206487451D05}">
      <dgm:prSet phldrT="[Text]"/>
      <dgm:spPr>
        <a:solidFill>
          <a:srgbClr val="2C55A2"/>
        </a:solidFill>
        <a:ln>
          <a:noFill/>
        </a:ln>
      </dgm:spPr>
      <dgm:t>
        <a:bodyPr/>
        <a:lstStyle/>
        <a:p>
          <a:r>
            <a:rPr lang="en-US" dirty="0"/>
            <a:t>Developing Communities</a:t>
          </a:r>
        </a:p>
      </dgm:t>
    </dgm:pt>
    <dgm:pt modelId="{D9ED1ECD-E573-4126-841D-61BB8236A634}" type="parTrans" cxnId="{80372691-7CB6-4584-85CE-38573D4517BC}">
      <dgm:prSet/>
      <dgm:spPr/>
      <dgm:t>
        <a:bodyPr/>
        <a:lstStyle/>
        <a:p>
          <a:endParaRPr lang="en-US"/>
        </a:p>
      </dgm:t>
    </dgm:pt>
    <dgm:pt modelId="{8FDBE274-E9C4-41C2-B8F8-0081302AE035}" type="sibTrans" cxnId="{80372691-7CB6-4584-85CE-38573D4517BC}">
      <dgm:prSet/>
      <dgm:spPr/>
      <dgm:t>
        <a:bodyPr/>
        <a:lstStyle/>
        <a:p>
          <a:endParaRPr lang="en-US"/>
        </a:p>
      </dgm:t>
    </dgm:pt>
    <dgm:pt modelId="{865183E4-7130-4679-9376-FD324C23988B}">
      <dgm:prSet phldrT="[Text]" custT="1"/>
      <dgm:spPr>
        <a:solidFill>
          <a:srgbClr val="FFFFFF">
            <a:alpha val="90000"/>
          </a:srgbClr>
        </a:solidFill>
      </dgm:spPr>
      <dgm:t>
        <a:bodyPr/>
        <a:lstStyle/>
        <a:p>
          <a:r>
            <a:rPr lang="en-US" sz="1600" dirty="0"/>
            <a:t>Bringing together diverse international student community</a:t>
          </a:r>
        </a:p>
      </dgm:t>
    </dgm:pt>
    <dgm:pt modelId="{A4BE9569-B464-4ADA-B60D-1DF88BF6B1A9}" type="parTrans" cxnId="{88EB42F9-042F-4860-937B-02D138B07ED5}">
      <dgm:prSet/>
      <dgm:spPr/>
      <dgm:t>
        <a:bodyPr/>
        <a:lstStyle/>
        <a:p>
          <a:endParaRPr lang="en-US"/>
        </a:p>
      </dgm:t>
    </dgm:pt>
    <dgm:pt modelId="{37977F2E-4E19-4A21-A201-EE6C1016C41E}" type="sibTrans" cxnId="{88EB42F9-042F-4860-937B-02D138B07ED5}">
      <dgm:prSet/>
      <dgm:spPr/>
      <dgm:t>
        <a:bodyPr/>
        <a:lstStyle/>
        <a:p>
          <a:endParaRPr lang="en-US"/>
        </a:p>
      </dgm:t>
    </dgm:pt>
    <dgm:pt modelId="{E5C4A32E-145A-4FD4-B093-B37D7E10B9AD}">
      <dgm:prSet phldrT="[Text]" custT="1"/>
      <dgm:spPr>
        <a:solidFill>
          <a:srgbClr val="FFFFFF">
            <a:alpha val="90000"/>
          </a:srgbClr>
        </a:solidFill>
      </dgm:spPr>
      <dgm:t>
        <a:bodyPr/>
        <a:lstStyle/>
        <a:p>
          <a:r>
            <a:rPr lang="en-US" sz="1600" dirty="0"/>
            <a:t>Open events such as Global Café</a:t>
          </a:r>
        </a:p>
      </dgm:t>
    </dgm:pt>
    <dgm:pt modelId="{633FAB82-983D-4D8C-AE58-1A38FDE8783C}" type="parTrans" cxnId="{56F4F9A0-9728-443B-854D-FA80E1FB1713}">
      <dgm:prSet/>
      <dgm:spPr/>
      <dgm:t>
        <a:bodyPr/>
        <a:lstStyle/>
        <a:p>
          <a:endParaRPr lang="en-US"/>
        </a:p>
      </dgm:t>
    </dgm:pt>
    <dgm:pt modelId="{48EC28DE-A057-4532-96E3-1585DCC8567C}" type="sibTrans" cxnId="{56F4F9A0-9728-443B-854D-FA80E1FB1713}">
      <dgm:prSet/>
      <dgm:spPr/>
      <dgm:t>
        <a:bodyPr/>
        <a:lstStyle/>
        <a:p>
          <a:endParaRPr lang="en-US"/>
        </a:p>
      </dgm:t>
    </dgm:pt>
    <dgm:pt modelId="{2B40ECDE-BC8B-456D-8CFD-27D58B678D18}">
      <dgm:prSet phldrT="[Text]" custT="1"/>
      <dgm:spPr>
        <a:solidFill>
          <a:srgbClr val="FFFFFF">
            <a:alpha val="90000"/>
          </a:srgbClr>
        </a:solidFill>
      </dgm:spPr>
      <dgm:t>
        <a:bodyPr/>
        <a:lstStyle/>
        <a:p>
          <a:r>
            <a:rPr lang="en-US" sz="1600" dirty="0"/>
            <a:t>International Champions (Student Volunteers)</a:t>
          </a:r>
        </a:p>
      </dgm:t>
    </dgm:pt>
    <dgm:pt modelId="{6EC344B9-7C4B-4A38-A210-E93FED119EAA}" type="parTrans" cxnId="{CC6C2FFA-5C69-4103-9104-87D17C22AF47}">
      <dgm:prSet/>
      <dgm:spPr/>
      <dgm:t>
        <a:bodyPr/>
        <a:lstStyle/>
        <a:p>
          <a:endParaRPr lang="en-US"/>
        </a:p>
      </dgm:t>
    </dgm:pt>
    <dgm:pt modelId="{6B51203B-A11B-44C0-B562-BDCFDD38C2B7}" type="sibTrans" cxnId="{CC6C2FFA-5C69-4103-9104-87D17C22AF47}">
      <dgm:prSet/>
      <dgm:spPr/>
      <dgm:t>
        <a:bodyPr/>
        <a:lstStyle/>
        <a:p>
          <a:endParaRPr lang="en-US"/>
        </a:p>
      </dgm:t>
    </dgm:pt>
    <dgm:pt modelId="{A3FE4A26-4A8A-4C2D-A410-550F600BFA47}">
      <dgm:prSet phldrT="[Text]" custT="1"/>
      <dgm:spPr>
        <a:solidFill>
          <a:srgbClr val="FFFFFF">
            <a:alpha val="90000"/>
          </a:srgbClr>
        </a:solidFill>
      </dgm:spPr>
      <dgm:t>
        <a:bodyPr/>
        <a:lstStyle/>
        <a:p>
          <a:r>
            <a:rPr lang="en-US" sz="1600" dirty="0"/>
            <a:t>Tailored e-Induction modules</a:t>
          </a:r>
        </a:p>
      </dgm:t>
    </dgm:pt>
    <dgm:pt modelId="{5D67301C-D5F3-49F8-AD59-2951D350B71D}" type="parTrans" cxnId="{AF6F0AB2-FD91-4D61-890F-BB845EFE6FAA}">
      <dgm:prSet/>
      <dgm:spPr/>
      <dgm:t>
        <a:bodyPr/>
        <a:lstStyle/>
        <a:p>
          <a:endParaRPr lang="en-US"/>
        </a:p>
      </dgm:t>
    </dgm:pt>
    <dgm:pt modelId="{92EC7E3D-CD6A-47A1-B6D6-634BC08CF7CB}" type="sibTrans" cxnId="{AF6F0AB2-FD91-4D61-890F-BB845EFE6FAA}">
      <dgm:prSet/>
      <dgm:spPr/>
      <dgm:t>
        <a:bodyPr/>
        <a:lstStyle/>
        <a:p>
          <a:endParaRPr lang="en-US"/>
        </a:p>
      </dgm:t>
    </dgm:pt>
    <dgm:pt modelId="{D802ADD1-4AF7-47A0-8421-A5CD0F4E81C2}">
      <dgm:prSet phldrT="[Text]" custT="1"/>
      <dgm:spPr>
        <a:solidFill>
          <a:srgbClr val="FFFFFF">
            <a:alpha val="90000"/>
          </a:srgbClr>
        </a:solidFill>
      </dgm:spPr>
      <dgm:t>
        <a:bodyPr/>
        <a:lstStyle/>
        <a:p>
          <a:r>
            <a:rPr lang="en-US" sz="1600" dirty="0"/>
            <a:t>Collaboration with </a:t>
          </a:r>
          <a:r>
            <a:rPr lang="en-US" sz="1600" dirty="0" err="1"/>
            <a:t>ResLife</a:t>
          </a:r>
          <a:r>
            <a:rPr lang="en-US" sz="1600" dirty="0"/>
            <a:t> on community activities</a:t>
          </a:r>
        </a:p>
      </dgm:t>
    </dgm:pt>
    <dgm:pt modelId="{B2F7058C-D949-48E7-9A1B-97BF50BC1492}" type="parTrans" cxnId="{4E8B487F-ABBE-48EC-831F-D0527A926706}">
      <dgm:prSet/>
      <dgm:spPr/>
      <dgm:t>
        <a:bodyPr/>
        <a:lstStyle/>
        <a:p>
          <a:endParaRPr lang="en-US"/>
        </a:p>
      </dgm:t>
    </dgm:pt>
    <dgm:pt modelId="{D60632AF-70A5-4362-AFD6-2609FADEE173}" type="sibTrans" cxnId="{4E8B487F-ABBE-48EC-831F-D0527A926706}">
      <dgm:prSet/>
      <dgm:spPr/>
      <dgm:t>
        <a:bodyPr/>
        <a:lstStyle/>
        <a:p>
          <a:endParaRPr lang="en-US"/>
        </a:p>
      </dgm:t>
    </dgm:pt>
    <dgm:pt modelId="{B6A267C5-ABE5-4ACD-A288-DF7E634496A1}" type="pres">
      <dgm:prSet presAssocID="{402E1F97-E5CD-4226-B83E-B3DE53FEE476}" presName="Name0" presStyleCnt="0">
        <dgm:presLayoutVars>
          <dgm:dir/>
          <dgm:animLvl val="lvl"/>
          <dgm:resizeHandles val="exact"/>
        </dgm:presLayoutVars>
      </dgm:prSet>
      <dgm:spPr/>
    </dgm:pt>
    <dgm:pt modelId="{487C7824-9E62-463C-9262-CD009D609345}" type="pres">
      <dgm:prSet presAssocID="{E0C3F9AA-4447-4074-A494-86AC5C0D83B2}" presName="composite" presStyleCnt="0"/>
      <dgm:spPr/>
    </dgm:pt>
    <dgm:pt modelId="{6CA4F2B1-26A6-4525-B409-68A831604AA1}" type="pres">
      <dgm:prSet presAssocID="{E0C3F9AA-4447-4074-A494-86AC5C0D83B2}" presName="parTx" presStyleLbl="alignNode1" presStyleIdx="0" presStyleCnt="3">
        <dgm:presLayoutVars>
          <dgm:chMax val="0"/>
          <dgm:chPref val="0"/>
          <dgm:bulletEnabled val="1"/>
        </dgm:presLayoutVars>
      </dgm:prSet>
      <dgm:spPr/>
    </dgm:pt>
    <dgm:pt modelId="{CF4B9396-605C-4358-B238-EA370A3372DF}" type="pres">
      <dgm:prSet presAssocID="{E0C3F9AA-4447-4074-A494-86AC5C0D83B2}" presName="desTx" presStyleLbl="alignAccFollowNode1" presStyleIdx="0" presStyleCnt="3" custLinFactNeighborY="0">
        <dgm:presLayoutVars>
          <dgm:bulletEnabled val="1"/>
        </dgm:presLayoutVars>
      </dgm:prSet>
      <dgm:spPr/>
    </dgm:pt>
    <dgm:pt modelId="{47AA5827-12F8-4A27-8714-5CA06B6A5D78}" type="pres">
      <dgm:prSet presAssocID="{90EBBCCA-E735-43F3-8AB3-4CD8CECC8291}" presName="space" presStyleCnt="0"/>
      <dgm:spPr/>
    </dgm:pt>
    <dgm:pt modelId="{AFC07838-A6A5-40DB-BA02-49A84BC9B5D8}" type="pres">
      <dgm:prSet presAssocID="{A817CA2B-711E-46F9-AE4A-780254105F26}" presName="composite" presStyleCnt="0"/>
      <dgm:spPr/>
    </dgm:pt>
    <dgm:pt modelId="{AEB9607B-ECC2-4B84-99A6-490E553BE438}" type="pres">
      <dgm:prSet presAssocID="{A817CA2B-711E-46F9-AE4A-780254105F26}" presName="parTx" presStyleLbl="alignNode1" presStyleIdx="1" presStyleCnt="3">
        <dgm:presLayoutVars>
          <dgm:chMax val="0"/>
          <dgm:chPref val="0"/>
          <dgm:bulletEnabled val="1"/>
        </dgm:presLayoutVars>
      </dgm:prSet>
      <dgm:spPr/>
    </dgm:pt>
    <dgm:pt modelId="{78D23F1C-2EDC-4456-9128-507C3C7AB619}" type="pres">
      <dgm:prSet presAssocID="{A817CA2B-711E-46F9-AE4A-780254105F26}" presName="desTx" presStyleLbl="alignAccFollowNode1" presStyleIdx="1" presStyleCnt="3">
        <dgm:presLayoutVars>
          <dgm:bulletEnabled val="1"/>
        </dgm:presLayoutVars>
      </dgm:prSet>
      <dgm:spPr/>
    </dgm:pt>
    <dgm:pt modelId="{8302CDB2-7E02-40E3-8A8A-09C1DB69E934}" type="pres">
      <dgm:prSet presAssocID="{5E864120-0513-42D2-A24E-ECE5B75330EB}" presName="space" presStyleCnt="0"/>
      <dgm:spPr/>
    </dgm:pt>
    <dgm:pt modelId="{2AC20870-B216-4D1A-AB9A-E8CF8599064D}" type="pres">
      <dgm:prSet presAssocID="{453C9133-EAE4-449F-8D5C-206487451D05}" presName="composite" presStyleCnt="0"/>
      <dgm:spPr/>
    </dgm:pt>
    <dgm:pt modelId="{288D3FE2-6A30-4FB2-A3F1-5AF080A0606C}" type="pres">
      <dgm:prSet presAssocID="{453C9133-EAE4-449F-8D5C-206487451D05}" presName="parTx" presStyleLbl="alignNode1" presStyleIdx="2" presStyleCnt="3">
        <dgm:presLayoutVars>
          <dgm:chMax val="0"/>
          <dgm:chPref val="0"/>
          <dgm:bulletEnabled val="1"/>
        </dgm:presLayoutVars>
      </dgm:prSet>
      <dgm:spPr/>
    </dgm:pt>
    <dgm:pt modelId="{A97D067F-E4F6-4C8C-9AF5-6EC4C7AB364A}" type="pres">
      <dgm:prSet presAssocID="{453C9133-EAE4-449F-8D5C-206487451D05}" presName="desTx" presStyleLbl="alignAccFollowNode1" presStyleIdx="2" presStyleCnt="3">
        <dgm:presLayoutVars>
          <dgm:bulletEnabled val="1"/>
        </dgm:presLayoutVars>
      </dgm:prSet>
      <dgm:spPr/>
    </dgm:pt>
  </dgm:ptLst>
  <dgm:cxnLst>
    <dgm:cxn modelId="{9D87B408-A940-4811-B8FE-E45594B4BDD8}" type="presOf" srcId="{453C9133-EAE4-449F-8D5C-206487451D05}" destId="{288D3FE2-6A30-4FB2-A3F1-5AF080A0606C}" srcOrd="0" destOrd="0" presId="urn:microsoft.com/office/officeart/2005/8/layout/hList1"/>
    <dgm:cxn modelId="{E3F03929-5B42-4611-889E-9812D3B62F72}" type="presOf" srcId="{01EBEB58-BB17-481D-9D67-3A28F5D01C03}" destId="{78D23F1C-2EDC-4456-9128-507C3C7AB619}" srcOrd="0" destOrd="1" presId="urn:microsoft.com/office/officeart/2005/8/layout/hList1"/>
    <dgm:cxn modelId="{F2239A5B-8F31-4BDE-A3CE-5ED59F908BBF}" srcId="{402E1F97-E5CD-4226-B83E-B3DE53FEE476}" destId="{A817CA2B-711E-46F9-AE4A-780254105F26}" srcOrd="1" destOrd="0" parTransId="{9B4F17C5-8538-426D-95C3-0E4348624DEC}" sibTransId="{5E864120-0513-42D2-A24E-ECE5B75330EB}"/>
    <dgm:cxn modelId="{8E2BF363-E683-40E4-B533-E4F9E540A05A}" type="presOf" srcId="{D802ADD1-4AF7-47A0-8421-A5CD0F4E81C2}" destId="{A97D067F-E4F6-4C8C-9AF5-6EC4C7AB364A}" srcOrd="0" destOrd="2" presId="urn:microsoft.com/office/officeart/2005/8/layout/hList1"/>
    <dgm:cxn modelId="{CC114B45-65C1-480E-85D9-8CFE7D63F991}" srcId="{E0C3F9AA-4447-4074-A494-86AC5C0D83B2}" destId="{D3D97587-B2CF-4C7A-A334-1C377D5A5ED7}" srcOrd="0" destOrd="0" parTransId="{84EED07C-8FEF-4C33-9C64-13C98CB8121C}" sibTransId="{2EAA83ED-908F-4CEB-9867-58A2DD58F412}"/>
    <dgm:cxn modelId="{9B379D47-9930-4C3B-8B10-059DC5A1F987}" srcId="{E0C3F9AA-4447-4074-A494-86AC5C0D83B2}" destId="{98ABDE62-A4D5-4517-BA87-846717F1A96A}" srcOrd="2" destOrd="0" parTransId="{3BB85CB1-DD6A-4F98-90F9-84094186FF4E}" sibTransId="{71E6A6E8-6D29-4023-BC11-59C3C6FA66C2}"/>
    <dgm:cxn modelId="{47669148-BCBE-42D8-986F-95298C15FDDE}" type="presOf" srcId="{C1AB858F-9944-4909-A42E-6BF5CE0A7C4D}" destId="{78D23F1C-2EDC-4456-9128-507C3C7AB619}" srcOrd="0" destOrd="0" presId="urn:microsoft.com/office/officeart/2005/8/layout/hList1"/>
    <dgm:cxn modelId="{A138E168-7DD3-48EE-A989-D94633CD1C00}" type="presOf" srcId="{402E1F97-E5CD-4226-B83E-B3DE53FEE476}" destId="{B6A267C5-ABE5-4ACD-A288-DF7E634496A1}" srcOrd="0" destOrd="0" presId="urn:microsoft.com/office/officeart/2005/8/layout/hList1"/>
    <dgm:cxn modelId="{DA5BF44F-475E-43F8-8580-DD23647CA439}" type="presOf" srcId="{A3FE4A26-4A8A-4C2D-A410-550F600BFA47}" destId="{78D23F1C-2EDC-4456-9128-507C3C7AB619}" srcOrd="0" destOrd="2" presId="urn:microsoft.com/office/officeart/2005/8/layout/hList1"/>
    <dgm:cxn modelId="{0CC0EF70-88CB-46DF-9D42-FCFE07E53E46}" srcId="{A817CA2B-711E-46F9-AE4A-780254105F26}" destId="{01EBEB58-BB17-481D-9D67-3A28F5D01C03}" srcOrd="1" destOrd="0" parTransId="{506F34B2-7729-400C-AA90-2E36A16AACA2}" sibTransId="{3A356789-B2EC-4D4F-858E-BCDFBBF28397}"/>
    <dgm:cxn modelId="{6CD53B53-584D-41D9-AB77-553BF7A9177A}" type="presOf" srcId="{2B40ECDE-BC8B-456D-8CFD-27D58B678D18}" destId="{CF4B9396-605C-4358-B238-EA370A3372DF}" srcOrd="0" destOrd="1" presId="urn:microsoft.com/office/officeart/2005/8/layout/hList1"/>
    <dgm:cxn modelId="{4FFE5854-1637-4F5A-9B97-E496EFCFD833}" type="presOf" srcId="{D3D97587-B2CF-4C7A-A334-1C377D5A5ED7}" destId="{CF4B9396-605C-4358-B238-EA370A3372DF}" srcOrd="0" destOrd="0" presId="urn:microsoft.com/office/officeart/2005/8/layout/hList1"/>
    <dgm:cxn modelId="{556FE45A-03CD-46C5-9F96-733ABED877E1}" srcId="{402E1F97-E5CD-4226-B83E-B3DE53FEE476}" destId="{E0C3F9AA-4447-4074-A494-86AC5C0D83B2}" srcOrd="0" destOrd="0" parTransId="{689370BA-B16A-4B89-80C5-216C07790B51}" sibTransId="{90EBBCCA-E735-43F3-8AB3-4CD8CECC8291}"/>
    <dgm:cxn modelId="{4E8B487F-ABBE-48EC-831F-D0527A926706}" srcId="{453C9133-EAE4-449F-8D5C-206487451D05}" destId="{D802ADD1-4AF7-47A0-8421-A5CD0F4E81C2}" srcOrd="2" destOrd="0" parTransId="{B2F7058C-D949-48E7-9A1B-97BF50BC1492}" sibTransId="{D60632AF-70A5-4362-AFD6-2609FADEE173}"/>
    <dgm:cxn modelId="{E1F2A484-2BF5-4C94-A77B-26DE9BA8245A}" type="presOf" srcId="{E5C4A32E-145A-4FD4-B093-B37D7E10B9AD}" destId="{A97D067F-E4F6-4C8C-9AF5-6EC4C7AB364A}" srcOrd="0" destOrd="1" presId="urn:microsoft.com/office/officeart/2005/8/layout/hList1"/>
    <dgm:cxn modelId="{80372691-7CB6-4584-85CE-38573D4517BC}" srcId="{402E1F97-E5CD-4226-B83E-B3DE53FEE476}" destId="{453C9133-EAE4-449F-8D5C-206487451D05}" srcOrd="2" destOrd="0" parTransId="{D9ED1ECD-E573-4126-841D-61BB8236A634}" sibTransId="{8FDBE274-E9C4-41C2-B8F8-0081302AE035}"/>
    <dgm:cxn modelId="{DE3BFA9C-2CE5-477A-85EF-498C0BAA40AA}" srcId="{A817CA2B-711E-46F9-AE4A-780254105F26}" destId="{C1AB858F-9944-4909-A42E-6BF5CE0A7C4D}" srcOrd="0" destOrd="0" parTransId="{660E3701-88A2-4939-A585-DA615CE03064}" sibTransId="{65FD85F5-730A-438C-AD41-7043AF2A6260}"/>
    <dgm:cxn modelId="{56F4F9A0-9728-443B-854D-FA80E1FB1713}" srcId="{453C9133-EAE4-449F-8D5C-206487451D05}" destId="{E5C4A32E-145A-4FD4-B093-B37D7E10B9AD}" srcOrd="1" destOrd="0" parTransId="{633FAB82-983D-4D8C-AE58-1A38FDE8783C}" sibTransId="{48EC28DE-A057-4532-96E3-1585DCC8567C}"/>
    <dgm:cxn modelId="{CDBDA6A5-4971-4ECD-A5D9-3E2AC755A7CD}" type="presOf" srcId="{A817CA2B-711E-46F9-AE4A-780254105F26}" destId="{AEB9607B-ECC2-4B84-99A6-490E553BE438}" srcOrd="0" destOrd="0" presId="urn:microsoft.com/office/officeart/2005/8/layout/hList1"/>
    <dgm:cxn modelId="{142FB9AC-4F38-4251-896A-AF34AD7F3D75}" type="presOf" srcId="{E0C3F9AA-4447-4074-A494-86AC5C0D83B2}" destId="{6CA4F2B1-26A6-4525-B409-68A831604AA1}" srcOrd="0" destOrd="0" presId="urn:microsoft.com/office/officeart/2005/8/layout/hList1"/>
    <dgm:cxn modelId="{AF6F0AB2-FD91-4D61-890F-BB845EFE6FAA}" srcId="{A817CA2B-711E-46F9-AE4A-780254105F26}" destId="{A3FE4A26-4A8A-4C2D-A410-550F600BFA47}" srcOrd="2" destOrd="0" parTransId="{5D67301C-D5F3-49F8-AD59-2951D350B71D}" sibTransId="{92EC7E3D-CD6A-47A1-B6D6-634BC08CF7CB}"/>
    <dgm:cxn modelId="{285861E1-3218-437E-8FB8-387A7D5F8259}" type="presOf" srcId="{98ABDE62-A4D5-4517-BA87-846717F1A96A}" destId="{CF4B9396-605C-4358-B238-EA370A3372DF}" srcOrd="0" destOrd="2" presId="urn:microsoft.com/office/officeart/2005/8/layout/hList1"/>
    <dgm:cxn modelId="{1A0FD3E1-80C4-43B3-B95C-73D4A963CEA7}" type="presOf" srcId="{865183E4-7130-4679-9376-FD324C23988B}" destId="{A97D067F-E4F6-4C8C-9AF5-6EC4C7AB364A}" srcOrd="0" destOrd="0" presId="urn:microsoft.com/office/officeart/2005/8/layout/hList1"/>
    <dgm:cxn modelId="{88EB42F9-042F-4860-937B-02D138B07ED5}" srcId="{453C9133-EAE4-449F-8D5C-206487451D05}" destId="{865183E4-7130-4679-9376-FD324C23988B}" srcOrd="0" destOrd="0" parTransId="{A4BE9569-B464-4ADA-B60D-1DF88BF6B1A9}" sibTransId="{37977F2E-4E19-4A21-A201-EE6C1016C41E}"/>
    <dgm:cxn modelId="{CC6C2FFA-5C69-4103-9104-87D17C22AF47}" srcId="{E0C3F9AA-4447-4074-A494-86AC5C0D83B2}" destId="{2B40ECDE-BC8B-456D-8CFD-27D58B678D18}" srcOrd="1" destOrd="0" parTransId="{6EC344B9-7C4B-4A38-A210-E93FED119EAA}" sibTransId="{6B51203B-A11B-44C0-B562-BDCFDD38C2B7}"/>
    <dgm:cxn modelId="{94AF80EE-24B1-4810-A75C-A5247C968967}" type="presParOf" srcId="{B6A267C5-ABE5-4ACD-A288-DF7E634496A1}" destId="{487C7824-9E62-463C-9262-CD009D609345}" srcOrd="0" destOrd="0" presId="urn:microsoft.com/office/officeart/2005/8/layout/hList1"/>
    <dgm:cxn modelId="{B430BEAF-1794-41C0-8D1F-C861E06C5D0F}" type="presParOf" srcId="{487C7824-9E62-463C-9262-CD009D609345}" destId="{6CA4F2B1-26A6-4525-B409-68A831604AA1}" srcOrd="0" destOrd="0" presId="urn:microsoft.com/office/officeart/2005/8/layout/hList1"/>
    <dgm:cxn modelId="{8C06C95A-39A6-4EEF-B704-0AE2C96B538F}" type="presParOf" srcId="{487C7824-9E62-463C-9262-CD009D609345}" destId="{CF4B9396-605C-4358-B238-EA370A3372DF}" srcOrd="1" destOrd="0" presId="urn:microsoft.com/office/officeart/2005/8/layout/hList1"/>
    <dgm:cxn modelId="{E31810F2-2117-42D0-8D68-F26A874670D6}" type="presParOf" srcId="{B6A267C5-ABE5-4ACD-A288-DF7E634496A1}" destId="{47AA5827-12F8-4A27-8714-5CA06B6A5D78}" srcOrd="1" destOrd="0" presId="urn:microsoft.com/office/officeart/2005/8/layout/hList1"/>
    <dgm:cxn modelId="{F75BAE19-D756-4A7F-950D-0FE56B9C92B5}" type="presParOf" srcId="{B6A267C5-ABE5-4ACD-A288-DF7E634496A1}" destId="{AFC07838-A6A5-40DB-BA02-49A84BC9B5D8}" srcOrd="2" destOrd="0" presId="urn:microsoft.com/office/officeart/2005/8/layout/hList1"/>
    <dgm:cxn modelId="{A0203A81-0D4D-4168-930C-1D1B9E00EB6C}" type="presParOf" srcId="{AFC07838-A6A5-40DB-BA02-49A84BC9B5D8}" destId="{AEB9607B-ECC2-4B84-99A6-490E553BE438}" srcOrd="0" destOrd="0" presId="urn:microsoft.com/office/officeart/2005/8/layout/hList1"/>
    <dgm:cxn modelId="{2FE1D6B9-160E-44D8-85E2-5E601E944907}" type="presParOf" srcId="{AFC07838-A6A5-40DB-BA02-49A84BC9B5D8}" destId="{78D23F1C-2EDC-4456-9128-507C3C7AB619}" srcOrd="1" destOrd="0" presId="urn:microsoft.com/office/officeart/2005/8/layout/hList1"/>
    <dgm:cxn modelId="{68FECF14-F912-493C-AB1B-3B1BAFA5E537}" type="presParOf" srcId="{B6A267C5-ABE5-4ACD-A288-DF7E634496A1}" destId="{8302CDB2-7E02-40E3-8A8A-09C1DB69E934}" srcOrd="3" destOrd="0" presId="urn:microsoft.com/office/officeart/2005/8/layout/hList1"/>
    <dgm:cxn modelId="{06F9BE0F-B941-4C77-B9AB-1A0A2BF84F8F}" type="presParOf" srcId="{B6A267C5-ABE5-4ACD-A288-DF7E634496A1}" destId="{2AC20870-B216-4D1A-AB9A-E8CF8599064D}" srcOrd="4" destOrd="0" presId="urn:microsoft.com/office/officeart/2005/8/layout/hList1"/>
    <dgm:cxn modelId="{1798405E-5DB9-4441-A9CE-D0FE312A6D81}" type="presParOf" srcId="{2AC20870-B216-4D1A-AB9A-E8CF8599064D}" destId="{288D3FE2-6A30-4FB2-A3F1-5AF080A0606C}" srcOrd="0" destOrd="0" presId="urn:microsoft.com/office/officeart/2005/8/layout/hList1"/>
    <dgm:cxn modelId="{909F72DB-DC8D-4819-A349-9879BE7AA788}" type="presParOf" srcId="{2AC20870-B216-4D1A-AB9A-E8CF8599064D}" destId="{A97D067F-E4F6-4C8C-9AF5-6EC4C7AB36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E1F97-E5CD-4226-B83E-B3DE53FEE4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0C3F9AA-4447-4074-A494-86AC5C0D83B2}">
      <dgm:prSet phldrT="[Text]"/>
      <dgm:spPr>
        <a:solidFill>
          <a:srgbClr val="008E9C"/>
        </a:solidFill>
        <a:ln>
          <a:noFill/>
        </a:ln>
      </dgm:spPr>
      <dgm:t>
        <a:bodyPr/>
        <a:lstStyle/>
        <a:p>
          <a:r>
            <a:rPr lang="en-US" dirty="0"/>
            <a:t>Establishing Sense of Belonging</a:t>
          </a:r>
        </a:p>
      </dgm:t>
    </dgm:pt>
    <dgm:pt modelId="{689370BA-B16A-4B89-80C5-216C07790B51}" type="parTrans" cxnId="{556FE45A-03CD-46C5-9F96-733ABED877E1}">
      <dgm:prSet/>
      <dgm:spPr/>
      <dgm:t>
        <a:bodyPr/>
        <a:lstStyle/>
        <a:p>
          <a:endParaRPr lang="en-US"/>
        </a:p>
      </dgm:t>
    </dgm:pt>
    <dgm:pt modelId="{90EBBCCA-E735-43F3-8AB3-4CD8CECC8291}" type="sibTrans" cxnId="{556FE45A-03CD-46C5-9F96-733ABED877E1}">
      <dgm:prSet/>
      <dgm:spPr/>
      <dgm:t>
        <a:bodyPr/>
        <a:lstStyle/>
        <a:p>
          <a:endParaRPr lang="en-US"/>
        </a:p>
      </dgm:t>
    </dgm:pt>
    <dgm:pt modelId="{D3D97587-B2CF-4C7A-A334-1C377D5A5ED7}">
      <dgm:prSet phldrT="[Text]" custT="1"/>
      <dgm:spPr>
        <a:solidFill>
          <a:srgbClr val="FFFFFF">
            <a:alpha val="90000"/>
          </a:srgbClr>
        </a:solidFill>
      </dgm:spPr>
      <dgm:t>
        <a:bodyPr/>
        <a:lstStyle/>
        <a:p>
          <a:r>
            <a:rPr lang="en-US" sz="1600" dirty="0"/>
            <a:t>Recruitment for new students as mentees</a:t>
          </a:r>
        </a:p>
      </dgm:t>
    </dgm:pt>
    <dgm:pt modelId="{84EED07C-8FEF-4C33-9C64-13C98CB8121C}" type="parTrans" cxnId="{CC114B45-65C1-480E-85D9-8CFE7D63F991}">
      <dgm:prSet/>
      <dgm:spPr/>
      <dgm:t>
        <a:bodyPr/>
        <a:lstStyle/>
        <a:p>
          <a:endParaRPr lang="en-US"/>
        </a:p>
      </dgm:t>
    </dgm:pt>
    <dgm:pt modelId="{2EAA83ED-908F-4CEB-9867-58A2DD58F412}" type="sibTrans" cxnId="{CC114B45-65C1-480E-85D9-8CFE7D63F991}">
      <dgm:prSet/>
      <dgm:spPr/>
      <dgm:t>
        <a:bodyPr/>
        <a:lstStyle/>
        <a:p>
          <a:endParaRPr lang="en-US"/>
        </a:p>
      </dgm:t>
    </dgm:pt>
    <dgm:pt modelId="{98ABDE62-A4D5-4517-BA87-846717F1A96A}">
      <dgm:prSet phldrT="[Text]" custT="1"/>
      <dgm:spPr>
        <a:solidFill>
          <a:srgbClr val="FFFFFF">
            <a:alpha val="90000"/>
          </a:srgbClr>
        </a:solidFill>
      </dgm:spPr>
      <dgm:t>
        <a:bodyPr/>
        <a:lstStyle/>
        <a:p>
          <a:r>
            <a:rPr lang="en-US" sz="1600" dirty="0"/>
            <a:t>Student-student interactions after each session</a:t>
          </a:r>
        </a:p>
      </dgm:t>
    </dgm:pt>
    <dgm:pt modelId="{3BB85CB1-DD6A-4F98-90F9-84094186FF4E}" type="parTrans" cxnId="{9B379D47-9930-4C3B-8B10-059DC5A1F987}">
      <dgm:prSet/>
      <dgm:spPr/>
      <dgm:t>
        <a:bodyPr/>
        <a:lstStyle/>
        <a:p>
          <a:endParaRPr lang="en-US"/>
        </a:p>
      </dgm:t>
    </dgm:pt>
    <dgm:pt modelId="{71E6A6E8-6D29-4023-BC11-59C3C6FA66C2}" type="sibTrans" cxnId="{9B379D47-9930-4C3B-8B10-059DC5A1F987}">
      <dgm:prSet/>
      <dgm:spPr/>
      <dgm:t>
        <a:bodyPr/>
        <a:lstStyle/>
        <a:p>
          <a:endParaRPr lang="en-US"/>
        </a:p>
      </dgm:t>
    </dgm:pt>
    <dgm:pt modelId="{A817CA2B-711E-46F9-AE4A-780254105F26}">
      <dgm:prSet phldrT="[Text]"/>
      <dgm:spPr>
        <a:solidFill>
          <a:srgbClr val="3C185B"/>
        </a:solidFill>
        <a:ln>
          <a:noFill/>
        </a:ln>
      </dgm:spPr>
      <dgm:t>
        <a:bodyPr/>
        <a:lstStyle/>
        <a:p>
          <a:r>
            <a:rPr lang="en-US" dirty="0"/>
            <a:t>Facilitating Inclusive Practice</a:t>
          </a:r>
        </a:p>
      </dgm:t>
    </dgm:pt>
    <dgm:pt modelId="{9B4F17C5-8538-426D-95C3-0E4348624DEC}" type="parTrans" cxnId="{F2239A5B-8F31-4BDE-A3CE-5ED59F908BBF}">
      <dgm:prSet/>
      <dgm:spPr/>
      <dgm:t>
        <a:bodyPr/>
        <a:lstStyle/>
        <a:p>
          <a:endParaRPr lang="en-US"/>
        </a:p>
      </dgm:t>
    </dgm:pt>
    <dgm:pt modelId="{5E864120-0513-42D2-A24E-ECE5B75330EB}" type="sibTrans" cxnId="{F2239A5B-8F31-4BDE-A3CE-5ED59F908BBF}">
      <dgm:prSet/>
      <dgm:spPr/>
      <dgm:t>
        <a:bodyPr/>
        <a:lstStyle/>
        <a:p>
          <a:endParaRPr lang="en-US"/>
        </a:p>
      </dgm:t>
    </dgm:pt>
    <dgm:pt modelId="{C1AB858F-9944-4909-A42E-6BF5CE0A7C4D}">
      <dgm:prSet phldrT="[Text]" custT="1"/>
      <dgm:spPr>
        <a:solidFill>
          <a:srgbClr val="FFFFFF">
            <a:alpha val="90000"/>
          </a:srgbClr>
        </a:solidFill>
      </dgm:spPr>
      <dgm:t>
        <a:bodyPr/>
        <a:lstStyle/>
        <a:p>
          <a:r>
            <a:rPr lang="en-US" sz="1600" dirty="0"/>
            <a:t>Flexible and adaptable sessions to meet needs of students</a:t>
          </a:r>
        </a:p>
      </dgm:t>
    </dgm:pt>
    <dgm:pt modelId="{660E3701-88A2-4939-A585-DA615CE03064}" type="parTrans" cxnId="{DE3BFA9C-2CE5-477A-85EF-498C0BAA40AA}">
      <dgm:prSet/>
      <dgm:spPr/>
      <dgm:t>
        <a:bodyPr/>
        <a:lstStyle/>
        <a:p>
          <a:endParaRPr lang="en-US"/>
        </a:p>
      </dgm:t>
    </dgm:pt>
    <dgm:pt modelId="{65FD85F5-730A-438C-AD41-7043AF2A6260}" type="sibTrans" cxnId="{DE3BFA9C-2CE5-477A-85EF-498C0BAA40AA}">
      <dgm:prSet/>
      <dgm:spPr/>
      <dgm:t>
        <a:bodyPr/>
        <a:lstStyle/>
        <a:p>
          <a:endParaRPr lang="en-US"/>
        </a:p>
      </dgm:t>
    </dgm:pt>
    <dgm:pt modelId="{01EBEB58-BB17-481D-9D67-3A28F5D01C03}">
      <dgm:prSet phldrT="[Text]" custT="1"/>
      <dgm:spPr>
        <a:solidFill>
          <a:srgbClr val="FFFFFF">
            <a:alpha val="90000"/>
          </a:srgbClr>
        </a:solidFill>
      </dgm:spPr>
      <dgm:t>
        <a:bodyPr/>
        <a:lstStyle/>
        <a:p>
          <a:r>
            <a:rPr lang="en-US" sz="1600" dirty="0"/>
            <a:t>Establishing and developing confidence and skills</a:t>
          </a:r>
        </a:p>
      </dgm:t>
    </dgm:pt>
    <dgm:pt modelId="{506F34B2-7729-400C-AA90-2E36A16AACA2}" type="parTrans" cxnId="{0CC0EF70-88CB-46DF-9D42-FCFE07E53E46}">
      <dgm:prSet/>
      <dgm:spPr/>
      <dgm:t>
        <a:bodyPr/>
        <a:lstStyle/>
        <a:p>
          <a:endParaRPr lang="en-US"/>
        </a:p>
      </dgm:t>
    </dgm:pt>
    <dgm:pt modelId="{3A356789-B2EC-4D4F-858E-BCDFBBF28397}" type="sibTrans" cxnId="{0CC0EF70-88CB-46DF-9D42-FCFE07E53E46}">
      <dgm:prSet/>
      <dgm:spPr/>
      <dgm:t>
        <a:bodyPr/>
        <a:lstStyle/>
        <a:p>
          <a:endParaRPr lang="en-US"/>
        </a:p>
      </dgm:t>
    </dgm:pt>
    <dgm:pt modelId="{453C9133-EAE4-449F-8D5C-206487451D05}">
      <dgm:prSet phldrT="[Text]"/>
      <dgm:spPr>
        <a:solidFill>
          <a:srgbClr val="2C55A2"/>
        </a:solidFill>
        <a:ln>
          <a:noFill/>
        </a:ln>
      </dgm:spPr>
      <dgm:t>
        <a:bodyPr/>
        <a:lstStyle/>
        <a:p>
          <a:r>
            <a:rPr lang="en-US" dirty="0"/>
            <a:t>Developing Communities</a:t>
          </a:r>
        </a:p>
      </dgm:t>
    </dgm:pt>
    <dgm:pt modelId="{D9ED1ECD-E573-4126-841D-61BB8236A634}" type="parTrans" cxnId="{80372691-7CB6-4584-85CE-38573D4517BC}">
      <dgm:prSet/>
      <dgm:spPr/>
      <dgm:t>
        <a:bodyPr/>
        <a:lstStyle/>
        <a:p>
          <a:endParaRPr lang="en-US"/>
        </a:p>
      </dgm:t>
    </dgm:pt>
    <dgm:pt modelId="{8FDBE274-E9C4-41C2-B8F8-0081302AE035}" type="sibTrans" cxnId="{80372691-7CB6-4584-85CE-38573D4517BC}">
      <dgm:prSet/>
      <dgm:spPr/>
      <dgm:t>
        <a:bodyPr/>
        <a:lstStyle/>
        <a:p>
          <a:endParaRPr lang="en-US"/>
        </a:p>
      </dgm:t>
    </dgm:pt>
    <dgm:pt modelId="{865183E4-7130-4679-9376-FD324C23988B}">
      <dgm:prSet phldrT="[Text]" custT="1"/>
      <dgm:spPr>
        <a:solidFill>
          <a:srgbClr val="FFFFFF">
            <a:alpha val="90000"/>
          </a:srgbClr>
        </a:solidFill>
      </dgm:spPr>
      <dgm:t>
        <a:bodyPr/>
        <a:lstStyle/>
        <a:p>
          <a:r>
            <a:rPr lang="en-US" sz="1600" dirty="0"/>
            <a:t>Diverse community of cultures and level of study</a:t>
          </a:r>
        </a:p>
      </dgm:t>
    </dgm:pt>
    <dgm:pt modelId="{A4BE9569-B464-4ADA-B60D-1DF88BF6B1A9}" type="parTrans" cxnId="{88EB42F9-042F-4860-937B-02D138B07ED5}">
      <dgm:prSet/>
      <dgm:spPr/>
      <dgm:t>
        <a:bodyPr/>
        <a:lstStyle/>
        <a:p>
          <a:endParaRPr lang="en-US"/>
        </a:p>
      </dgm:t>
    </dgm:pt>
    <dgm:pt modelId="{37977F2E-4E19-4A21-A201-EE6C1016C41E}" type="sibTrans" cxnId="{88EB42F9-042F-4860-937B-02D138B07ED5}">
      <dgm:prSet/>
      <dgm:spPr/>
      <dgm:t>
        <a:bodyPr/>
        <a:lstStyle/>
        <a:p>
          <a:endParaRPr lang="en-US"/>
        </a:p>
      </dgm:t>
    </dgm:pt>
    <dgm:pt modelId="{E5C4A32E-145A-4FD4-B093-B37D7E10B9AD}">
      <dgm:prSet phldrT="[Text]" custT="1"/>
      <dgm:spPr>
        <a:solidFill>
          <a:srgbClr val="FFFFFF">
            <a:alpha val="90000"/>
          </a:srgbClr>
        </a:solidFill>
      </dgm:spPr>
      <dgm:t>
        <a:bodyPr/>
        <a:lstStyle/>
        <a:p>
          <a:r>
            <a:rPr lang="en-US" sz="1600" dirty="0"/>
            <a:t>Supportive networks from students and guest speakers</a:t>
          </a:r>
        </a:p>
      </dgm:t>
    </dgm:pt>
    <dgm:pt modelId="{633FAB82-983D-4D8C-AE58-1A38FDE8783C}" type="parTrans" cxnId="{56F4F9A0-9728-443B-854D-FA80E1FB1713}">
      <dgm:prSet/>
      <dgm:spPr/>
      <dgm:t>
        <a:bodyPr/>
        <a:lstStyle/>
        <a:p>
          <a:endParaRPr lang="en-US"/>
        </a:p>
      </dgm:t>
    </dgm:pt>
    <dgm:pt modelId="{48EC28DE-A057-4532-96E3-1585DCC8567C}" type="sibTrans" cxnId="{56F4F9A0-9728-443B-854D-FA80E1FB1713}">
      <dgm:prSet/>
      <dgm:spPr/>
      <dgm:t>
        <a:bodyPr/>
        <a:lstStyle/>
        <a:p>
          <a:endParaRPr lang="en-US"/>
        </a:p>
      </dgm:t>
    </dgm:pt>
    <dgm:pt modelId="{2B40ECDE-BC8B-456D-8CFD-27D58B678D18}">
      <dgm:prSet phldrT="[Text]" custT="1"/>
      <dgm:spPr>
        <a:solidFill>
          <a:srgbClr val="FFFFFF">
            <a:alpha val="90000"/>
          </a:srgbClr>
        </a:solidFill>
      </dgm:spPr>
      <dgm:t>
        <a:bodyPr/>
        <a:lstStyle/>
        <a:p>
          <a:r>
            <a:rPr lang="en-US" sz="1600" dirty="0"/>
            <a:t>Recruitment and training for mentors</a:t>
          </a:r>
        </a:p>
      </dgm:t>
    </dgm:pt>
    <dgm:pt modelId="{6EC344B9-7C4B-4A38-A210-E93FED119EAA}" type="parTrans" cxnId="{CC6C2FFA-5C69-4103-9104-87D17C22AF47}">
      <dgm:prSet/>
      <dgm:spPr/>
      <dgm:t>
        <a:bodyPr/>
        <a:lstStyle/>
        <a:p>
          <a:endParaRPr lang="en-US"/>
        </a:p>
      </dgm:t>
    </dgm:pt>
    <dgm:pt modelId="{6B51203B-A11B-44C0-B562-BDCFDD38C2B7}" type="sibTrans" cxnId="{CC6C2FFA-5C69-4103-9104-87D17C22AF47}">
      <dgm:prSet/>
      <dgm:spPr/>
      <dgm:t>
        <a:bodyPr/>
        <a:lstStyle/>
        <a:p>
          <a:endParaRPr lang="en-US"/>
        </a:p>
      </dgm:t>
    </dgm:pt>
    <dgm:pt modelId="{A3FE4A26-4A8A-4C2D-A410-550F600BFA47}">
      <dgm:prSet phldrT="[Text]" custT="1"/>
      <dgm:spPr>
        <a:solidFill>
          <a:srgbClr val="FFFFFF">
            <a:alpha val="90000"/>
          </a:srgbClr>
        </a:solidFill>
      </dgm:spPr>
      <dgm:t>
        <a:bodyPr/>
        <a:lstStyle/>
        <a:p>
          <a:r>
            <a:rPr lang="en-US" sz="1600" dirty="0"/>
            <a:t>Awareness of diversity among mentors and mentees</a:t>
          </a:r>
        </a:p>
      </dgm:t>
    </dgm:pt>
    <dgm:pt modelId="{5D67301C-D5F3-49F8-AD59-2951D350B71D}" type="parTrans" cxnId="{AF6F0AB2-FD91-4D61-890F-BB845EFE6FAA}">
      <dgm:prSet/>
      <dgm:spPr/>
      <dgm:t>
        <a:bodyPr/>
        <a:lstStyle/>
        <a:p>
          <a:endParaRPr lang="en-US"/>
        </a:p>
      </dgm:t>
    </dgm:pt>
    <dgm:pt modelId="{92EC7E3D-CD6A-47A1-B6D6-634BC08CF7CB}" type="sibTrans" cxnId="{AF6F0AB2-FD91-4D61-890F-BB845EFE6FAA}">
      <dgm:prSet/>
      <dgm:spPr/>
      <dgm:t>
        <a:bodyPr/>
        <a:lstStyle/>
        <a:p>
          <a:endParaRPr lang="en-US"/>
        </a:p>
      </dgm:t>
    </dgm:pt>
    <dgm:pt modelId="{D802ADD1-4AF7-47A0-8421-A5CD0F4E81C2}">
      <dgm:prSet phldrT="[Text]" custT="1"/>
      <dgm:spPr>
        <a:solidFill>
          <a:srgbClr val="FFFFFF">
            <a:alpha val="90000"/>
          </a:srgbClr>
        </a:solidFill>
      </dgm:spPr>
      <dgm:t>
        <a:bodyPr/>
        <a:lstStyle/>
        <a:p>
          <a:r>
            <a:rPr lang="en-US" sz="1600" dirty="0"/>
            <a:t>Social events to celebrate student success</a:t>
          </a:r>
        </a:p>
      </dgm:t>
    </dgm:pt>
    <dgm:pt modelId="{B2F7058C-D949-48E7-9A1B-97BF50BC1492}" type="parTrans" cxnId="{4E8B487F-ABBE-48EC-831F-D0527A926706}">
      <dgm:prSet/>
      <dgm:spPr/>
      <dgm:t>
        <a:bodyPr/>
        <a:lstStyle/>
        <a:p>
          <a:endParaRPr lang="en-US"/>
        </a:p>
      </dgm:t>
    </dgm:pt>
    <dgm:pt modelId="{D60632AF-70A5-4362-AFD6-2609FADEE173}" type="sibTrans" cxnId="{4E8B487F-ABBE-48EC-831F-D0527A926706}">
      <dgm:prSet/>
      <dgm:spPr/>
      <dgm:t>
        <a:bodyPr/>
        <a:lstStyle/>
        <a:p>
          <a:endParaRPr lang="en-US"/>
        </a:p>
      </dgm:t>
    </dgm:pt>
    <dgm:pt modelId="{B6A267C5-ABE5-4ACD-A288-DF7E634496A1}" type="pres">
      <dgm:prSet presAssocID="{402E1F97-E5CD-4226-B83E-B3DE53FEE476}" presName="Name0" presStyleCnt="0">
        <dgm:presLayoutVars>
          <dgm:dir/>
          <dgm:animLvl val="lvl"/>
          <dgm:resizeHandles val="exact"/>
        </dgm:presLayoutVars>
      </dgm:prSet>
      <dgm:spPr/>
    </dgm:pt>
    <dgm:pt modelId="{487C7824-9E62-463C-9262-CD009D609345}" type="pres">
      <dgm:prSet presAssocID="{E0C3F9AA-4447-4074-A494-86AC5C0D83B2}" presName="composite" presStyleCnt="0"/>
      <dgm:spPr/>
    </dgm:pt>
    <dgm:pt modelId="{6CA4F2B1-26A6-4525-B409-68A831604AA1}" type="pres">
      <dgm:prSet presAssocID="{E0C3F9AA-4447-4074-A494-86AC5C0D83B2}" presName="parTx" presStyleLbl="alignNode1" presStyleIdx="0" presStyleCnt="3">
        <dgm:presLayoutVars>
          <dgm:chMax val="0"/>
          <dgm:chPref val="0"/>
          <dgm:bulletEnabled val="1"/>
        </dgm:presLayoutVars>
      </dgm:prSet>
      <dgm:spPr/>
    </dgm:pt>
    <dgm:pt modelId="{CF4B9396-605C-4358-B238-EA370A3372DF}" type="pres">
      <dgm:prSet presAssocID="{E0C3F9AA-4447-4074-A494-86AC5C0D83B2}" presName="desTx" presStyleLbl="alignAccFollowNode1" presStyleIdx="0" presStyleCnt="3" custLinFactNeighborY="0">
        <dgm:presLayoutVars>
          <dgm:bulletEnabled val="1"/>
        </dgm:presLayoutVars>
      </dgm:prSet>
      <dgm:spPr/>
    </dgm:pt>
    <dgm:pt modelId="{47AA5827-12F8-4A27-8714-5CA06B6A5D78}" type="pres">
      <dgm:prSet presAssocID="{90EBBCCA-E735-43F3-8AB3-4CD8CECC8291}" presName="space" presStyleCnt="0"/>
      <dgm:spPr/>
    </dgm:pt>
    <dgm:pt modelId="{AFC07838-A6A5-40DB-BA02-49A84BC9B5D8}" type="pres">
      <dgm:prSet presAssocID="{A817CA2B-711E-46F9-AE4A-780254105F26}" presName="composite" presStyleCnt="0"/>
      <dgm:spPr/>
    </dgm:pt>
    <dgm:pt modelId="{AEB9607B-ECC2-4B84-99A6-490E553BE438}" type="pres">
      <dgm:prSet presAssocID="{A817CA2B-711E-46F9-AE4A-780254105F26}" presName="parTx" presStyleLbl="alignNode1" presStyleIdx="1" presStyleCnt="3">
        <dgm:presLayoutVars>
          <dgm:chMax val="0"/>
          <dgm:chPref val="0"/>
          <dgm:bulletEnabled val="1"/>
        </dgm:presLayoutVars>
      </dgm:prSet>
      <dgm:spPr/>
    </dgm:pt>
    <dgm:pt modelId="{78D23F1C-2EDC-4456-9128-507C3C7AB619}" type="pres">
      <dgm:prSet presAssocID="{A817CA2B-711E-46F9-AE4A-780254105F26}" presName="desTx" presStyleLbl="alignAccFollowNode1" presStyleIdx="1" presStyleCnt="3">
        <dgm:presLayoutVars>
          <dgm:bulletEnabled val="1"/>
        </dgm:presLayoutVars>
      </dgm:prSet>
      <dgm:spPr/>
    </dgm:pt>
    <dgm:pt modelId="{8302CDB2-7E02-40E3-8A8A-09C1DB69E934}" type="pres">
      <dgm:prSet presAssocID="{5E864120-0513-42D2-A24E-ECE5B75330EB}" presName="space" presStyleCnt="0"/>
      <dgm:spPr/>
    </dgm:pt>
    <dgm:pt modelId="{2AC20870-B216-4D1A-AB9A-E8CF8599064D}" type="pres">
      <dgm:prSet presAssocID="{453C9133-EAE4-449F-8D5C-206487451D05}" presName="composite" presStyleCnt="0"/>
      <dgm:spPr/>
    </dgm:pt>
    <dgm:pt modelId="{288D3FE2-6A30-4FB2-A3F1-5AF080A0606C}" type="pres">
      <dgm:prSet presAssocID="{453C9133-EAE4-449F-8D5C-206487451D05}" presName="parTx" presStyleLbl="alignNode1" presStyleIdx="2" presStyleCnt="3">
        <dgm:presLayoutVars>
          <dgm:chMax val="0"/>
          <dgm:chPref val="0"/>
          <dgm:bulletEnabled val="1"/>
        </dgm:presLayoutVars>
      </dgm:prSet>
      <dgm:spPr/>
    </dgm:pt>
    <dgm:pt modelId="{A97D067F-E4F6-4C8C-9AF5-6EC4C7AB364A}" type="pres">
      <dgm:prSet presAssocID="{453C9133-EAE4-449F-8D5C-206487451D05}" presName="desTx" presStyleLbl="alignAccFollowNode1" presStyleIdx="2" presStyleCnt="3">
        <dgm:presLayoutVars>
          <dgm:bulletEnabled val="1"/>
        </dgm:presLayoutVars>
      </dgm:prSet>
      <dgm:spPr/>
    </dgm:pt>
  </dgm:ptLst>
  <dgm:cxnLst>
    <dgm:cxn modelId="{9D87B408-A940-4811-B8FE-E45594B4BDD8}" type="presOf" srcId="{453C9133-EAE4-449F-8D5C-206487451D05}" destId="{288D3FE2-6A30-4FB2-A3F1-5AF080A0606C}" srcOrd="0" destOrd="0" presId="urn:microsoft.com/office/officeart/2005/8/layout/hList1"/>
    <dgm:cxn modelId="{E3F03929-5B42-4611-889E-9812D3B62F72}" type="presOf" srcId="{01EBEB58-BB17-481D-9D67-3A28F5D01C03}" destId="{78D23F1C-2EDC-4456-9128-507C3C7AB619}" srcOrd="0" destOrd="1" presId="urn:microsoft.com/office/officeart/2005/8/layout/hList1"/>
    <dgm:cxn modelId="{F2239A5B-8F31-4BDE-A3CE-5ED59F908BBF}" srcId="{402E1F97-E5CD-4226-B83E-B3DE53FEE476}" destId="{A817CA2B-711E-46F9-AE4A-780254105F26}" srcOrd="1" destOrd="0" parTransId="{9B4F17C5-8538-426D-95C3-0E4348624DEC}" sibTransId="{5E864120-0513-42D2-A24E-ECE5B75330EB}"/>
    <dgm:cxn modelId="{8E2BF363-E683-40E4-B533-E4F9E540A05A}" type="presOf" srcId="{D802ADD1-4AF7-47A0-8421-A5CD0F4E81C2}" destId="{A97D067F-E4F6-4C8C-9AF5-6EC4C7AB364A}" srcOrd="0" destOrd="2" presId="urn:microsoft.com/office/officeart/2005/8/layout/hList1"/>
    <dgm:cxn modelId="{CC114B45-65C1-480E-85D9-8CFE7D63F991}" srcId="{E0C3F9AA-4447-4074-A494-86AC5C0D83B2}" destId="{D3D97587-B2CF-4C7A-A334-1C377D5A5ED7}" srcOrd="0" destOrd="0" parTransId="{84EED07C-8FEF-4C33-9C64-13C98CB8121C}" sibTransId="{2EAA83ED-908F-4CEB-9867-58A2DD58F412}"/>
    <dgm:cxn modelId="{9B379D47-9930-4C3B-8B10-059DC5A1F987}" srcId="{E0C3F9AA-4447-4074-A494-86AC5C0D83B2}" destId="{98ABDE62-A4D5-4517-BA87-846717F1A96A}" srcOrd="2" destOrd="0" parTransId="{3BB85CB1-DD6A-4F98-90F9-84094186FF4E}" sibTransId="{71E6A6E8-6D29-4023-BC11-59C3C6FA66C2}"/>
    <dgm:cxn modelId="{47669148-BCBE-42D8-986F-95298C15FDDE}" type="presOf" srcId="{C1AB858F-9944-4909-A42E-6BF5CE0A7C4D}" destId="{78D23F1C-2EDC-4456-9128-507C3C7AB619}" srcOrd="0" destOrd="0" presId="urn:microsoft.com/office/officeart/2005/8/layout/hList1"/>
    <dgm:cxn modelId="{A138E168-7DD3-48EE-A989-D94633CD1C00}" type="presOf" srcId="{402E1F97-E5CD-4226-B83E-B3DE53FEE476}" destId="{B6A267C5-ABE5-4ACD-A288-DF7E634496A1}" srcOrd="0" destOrd="0" presId="urn:microsoft.com/office/officeart/2005/8/layout/hList1"/>
    <dgm:cxn modelId="{DA5BF44F-475E-43F8-8580-DD23647CA439}" type="presOf" srcId="{A3FE4A26-4A8A-4C2D-A410-550F600BFA47}" destId="{78D23F1C-2EDC-4456-9128-507C3C7AB619}" srcOrd="0" destOrd="2" presId="urn:microsoft.com/office/officeart/2005/8/layout/hList1"/>
    <dgm:cxn modelId="{0CC0EF70-88CB-46DF-9D42-FCFE07E53E46}" srcId="{A817CA2B-711E-46F9-AE4A-780254105F26}" destId="{01EBEB58-BB17-481D-9D67-3A28F5D01C03}" srcOrd="1" destOrd="0" parTransId="{506F34B2-7729-400C-AA90-2E36A16AACA2}" sibTransId="{3A356789-B2EC-4D4F-858E-BCDFBBF28397}"/>
    <dgm:cxn modelId="{6CD53B53-584D-41D9-AB77-553BF7A9177A}" type="presOf" srcId="{2B40ECDE-BC8B-456D-8CFD-27D58B678D18}" destId="{CF4B9396-605C-4358-B238-EA370A3372DF}" srcOrd="0" destOrd="1" presId="urn:microsoft.com/office/officeart/2005/8/layout/hList1"/>
    <dgm:cxn modelId="{4FFE5854-1637-4F5A-9B97-E496EFCFD833}" type="presOf" srcId="{D3D97587-B2CF-4C7A-A334-1C377D5A5ED7}" destId="{CF4B9396-605C-4358-B238-EA370A3372DF}" srcOrd="0" destOrd="0" presId="urn:microsoft.com/office/officeart/2005/8/layout/hList1"/>
    <dgm:cxn modelId="{556FE45A-03CD-46C5-9F96-733ABED877E1}" srcId="{402E1F97-E5CD-4226-B83E-B3DE53FEE476}" destId="{E0C3F9AA-4447-4074-A494-86AC5C0D83B2}" srcOrd="0" destOrd="0" parTransId="{689370BA-B16A-4B89-80C5-216C07790B51}" sibTransId="{90EBBCCA-E735-43F3-8AB3-4CD8CECC8291}"/>
    <dgm:cxn modelId="{4E8B487F-ABBE-48EC-831F-D0527A926706}" srcId="{453C9133-EAE4-449F-8D5C-206487451D05}" destId="{D802ADD1-4AF7-47A0-8421-A5CD0F4E81C2}" srcOrd="2" destOrd="0" parTransId="{B2F7058C-D949-48E7-9A1B-97BF50BC1492}" sibTransId="{D60632AF-70A5-4362-AFD6-2609FADEE173}"/>
    <dgm:cxn modelId="{E1F2A484-2BF5-4C94-A77B-26DE9BA8245A}" type="presOf" srcId="{E5C4A32E-145A-4FD4-B093-B37D7E10B9AD}" destId="{A97D067F-E4F6-4C8C-9AF5-6EC4C7AB364A}" srcOrd="0" destOrd="1" presId="urn:microsoft.com/office/officeart/2005/8/layout/hList1"/>
    <dgm:cxn modelId="{80372691-7CB6-4584-85CE-38573D4517BC}" srcId="{402E1F97-E5CD-4226-B83E-B3DE53FEE476}" destId="{453C9133-EAE4-449F-8D5C-206487451D05}" srcOrd="2" destOrd="0" parTransId="{D9ED1ECD-E573-4126-841D-61BB8236A634}" sibTransId="{8FDBE274-E9C4-41C2-B8F8-0081302AE035}"/>
    <dgm:cxn modelId="{DE3BFA9C-2CE5-477A-85EF-498C0BAA40AA}" srcId="{A817CA2B-711E-46F9-AE4A-780254105F26}" destId="{C1AB858F-9944-4909-A42E-6BF5CE0A7C4D}" srcOrd="0" destOrd="0" parTransId="{660E3701-88A2-4939-A585-DA615CE03064}" sibTransId="{65FD85F5-730A-438C-AD41-7043AF2A6260}"/>
    <dgm:cxn modelId="{56F4F9A0-9728-443B-854D-FA80E1FB1713}" srcId="{453C9133-EAE4-449F-8D5C-206487451D05}" destId="{E5C4A32E-145A-4FD4-B093-B37D7E10B9AD}" srcOrd="1" destOrd="0" parTransId="{633FAB82-983D-4D8C-AE58-1A38FDE8783C}" sibTransId="{48EC28DE-A057-4532-96E3-1585DCC8567C}"/>
    <dgm:cxn modelId="{CDBDA6A5-4971-4ECD-A5D9-3E2AC755A7CD}" type="presOf" srcId="{A817CA2B-711E-46F9-AE4A-780254105F26}" destId="{AEB9607B-ECC2-4B84-99A6-490E553BE438}" srcOrd="0" destOrd="0" presId="urn:microsoft.com/office/officeart/2005/8/layout/hList1"/>
    <dgm:cxn modelId="{142FB9AC-4F38-4251-896A-AF34AD7F3D75}" type="presOf" srcId="{E0C3F9AA-4447-4074-A494-86AC5C0D83B2}" destId="{6CA4F2B1-26A6-4525-B409-68A831604AA1}" srcOrd="0" destOrd="0" presId="urn:microsoft.com/office/officeart/2005/8/layout/hList1"/>
    <dgm:cxn modelId="{AF6F0AB2-FD91-4D61-890F-BB845EFE6FAA}" srcId="{A817CA2B-711E-46F9-AE4A-780254105F26}" destId="{A3FE4A26-4A8A-4C2D-A410-550F600BFA47}" srcOrd="2" destOrd="0" parTransId="{5D67301C-D5F3-49F8-AD59-2951D350B71D}" sibTransId="{92EC7E3D-CD6A-47A1-B6D6-634BC08CF7CB}"/>
    <dgm:cxn modelId="{285861E1-3218-437E-8FB8-387A7D5F8259}" type="presOf" srcId="{98ABDE62-A4D5-4517-BA87-846717F1A96A}" destId="{CF4B9396-605C-4358-B238-EA370A3372DF}" srcOrd="0" destOrd="2" presId="urn:microsoft.com/office/officeart/2005/8/layout/hList1"/>
    <dgm:cxn modelId="{1A0FD3E1-80C4-43B3-B95C-73D4A963CEA7}" type="presOf" srcId="{865183E4-7130-4679-9376-FD324C23988B}" destId="{A97D067F-E4F6-4C8C-9AF5-6EC4C7AB364A}" srcOrd="0" destOrd="0" presId="urn:microsoft.com/office/officeart/2005/8/layout/hList1"/>
    <dgm:cxn modelId="{88EB42F9-042F-4860-937B-02D138B07ED5}" srcId="{453C9133-EAE4-449F-8D5C-206487451D05}" destId="{865183E4-7130-4679-9376-FD324C23988B}" srcOrd="0" destOrd="0" parTransId="{A4BE9569-B464-4ADA-B60D-1DF88BF6B1A9}" sibTransId="{37977F2E-4E19-4A21-A201-EE6C1016C41E}"/>
    <dgm:cxn modelId="{CC6C2FFA-5C69-4103-9104-87D17C22AF47}" srcId="{E0C3F9AA-4447-4074-A494-86AC5C0D83B2}" destId="{2B40ECDE-BC8B-456D-8CFD-27D58B678D18}" srcOrd="1" destOrd="0" parTransId="{6EC344B9-7C4B-4A38-A210-E93FED119EAA}" sibTransId="{6B51203B-A11B-44C0-B562-BDCFDD38C2B7}"/>
    <dgm:cxn modelId="{94AF80EE-24B1-4810-A75C-A5247C968967}" type="presParOf" srcId="{B6A267C5-ABE5-4ACD-A288-DF7E634496A1}" destId="{487C7824-9E62-463C-9262-CD009D609345}" srcOrd="0" destOrd="0" presId="urn:microsoft.com/office/officeart/2005/8/layout/hList1"/>
    <dgm:cxn modelId="{B430BEAF-1794-41C0-8D1F-C861E06C5D0F}" type="presParOf" srcId="{487C7824-9E62-463C-9262-CD009D609345}" destId="{6CA4F2B1-26A6-4525-B409-68A831604AA1}" srcOrd="0" destOrd="0" presId="urn:microsoft.com/office/officeart/2005/8/layout/hList1"/>
    <dgm:cxn modelId="{8C06C95A-39A6-4EEF-B704-0AE2C96B538F}" type="presParOf" srcId="{487C7824-9E62-463C-9262-CD009D609345}" destId="{CF4B9396-605C-4358-B238-EA370A3372DF}" srcOrd="1" destOrd="0" presId="urn:microsoft.com/office/officeart/2005/8/layout/hList1"/>
    <dgm:cxn modelId="{E31810F2-2117-42D0-8D68-F26A874670D6}" type="presParOf" srcId="{B6A267C5-ABE5-4ACD-A288-DF7E634496A1}" destId="{47AA5827-12F8-4A27-8714-5CA06B6A5D78}" srcOrd="1" destOrd="0" presId="urn:microsoft.com/office/officeart/2005/8/layout/hList1"/>
    <dgm:cxn modelId="{F75BAE19-D756-4A7F-950D-0FE56B9C92B5}" type="presParOf" srcId="{B6A267C5-ABE5-4ACD-A288-DF7E634496A1}" destId="{AFC07838-A6A5-40DB-BA02-49A84BC9B5D8}" srcOrd="2" destOrd="0" presId="urn:microsoft.com/office/officeart/2005/8/layout/hList1"/>
    <dgm:cxn modelId="{A0203A81-0D4D-4168-930C-1D1B9E00EB6C}" type="presParOf" srcId="{AFC07838-A6A5-40DB-BA02-49A84BC9B5D8}" destId="{AEB9607B-ECC2-4B84-99A6-490E553BE438}" srcOrd="0" destOrd="0" presId="urn:microsoft.com/office/officeart/2005/8/layout/hList1"/>
    <dgm:cxn modelId="{2FE1D6B9-160E-44D8-85E2-5E601E944907}" type="presParOf" srcId="{AFC07838-A6A5-40DB-BA02-49A84BC9B5D8}" destId="{78D23F1C-2EDC-4456-9128-507C3C7AB619}" srcOrd="1" destOrd="0" presId="urn:microsoft.com/office/officeart/2005/8/layout/hList1"/>
    <dgm:cxn modelId="{68FECF14-F912-493C-AB1B-3B1BAFA5E537}" type="presParOf" srcId="{B6A267C5-ABE5-4ACD-A288-DF7E634496A1}" destId="{8302CDB2-7E02-40E3-8A8A-09C1DB69E934}" srcOrd="3" destOrd="0" presId="urn:microsoft.com/office/officeart/2005/8/layout/hList1"/>
    <dgm:cxn modelId="{06F9BE0F-B941-4C77-B9AB-1A0A2BF84F8F}" type="presParOf" srcId="{B6A267C5-ABE5-4ACD-A288-DF7E634496A1}" destId="{2AC20870-B216-4D1A-AB9A-E8CF8599064D}" srcOrd="4" destOrd="0" presId="urn:microsoft.com/office/officeart/2005/8/layout/hList1"/>
    <dgm:cxn modelId="{1798405E-5DB9-4441-A9CE-D0FE312A6D81}" type="presParOf" srcId="{2AC20870-B216-4D1A-AB9A-E8CF8599064D}" destId="{288D3FE2-6A30-4FB2-A3F1-5AF080A0606C}" srcOrd="0" destOrd="0" presId="urn:microsoft.com/office/officeart/2005/8/layout/hList1"/>
    <dgm:cxn modelId="{909F72DB-DC8D-4819-A349-9879BE7AA788}" type="presParOf" srcId="{2AC20870-B216-4D1A-AB9A-E8CF8599064D}" destId="{A97D067F-E4F6-4C8C-9AF5-6EC4C7AB36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F2B1-26A6-4525-B409-68A831604AA1}">
      <dsp:nvSpPr>
        <dsp:cNvPr id="0" name=""/>
        <dsp:cNvSpPr/>
      </dsp:nvSpPr>
      <dsp:spPr>
        <a:xfrm>
          <a:off x="2007" y="298502"/>
          <a:ext cx="1957511" cy="650702"/>
        </a:xfrm>
        <a:prstGeom prst="rect">
          <a:avLst/>
        </a:prstGeom>
        <a:solidFill>
          <a:srgbClr val="008E9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Establishing Sense of Belonging</a:t>
          </a:r>
        </a:p>
      </dsp:txBody>
      <dsp:txXfrm>
        <a:off x="2007" y="298502"/>
        <a:ext cx="1957511" cy="650702"/>
      </dsp:txXfrm>
    </dsp:sp>
    <dsp:sp modelId="{CF4B9396-605C-4358-B238-EA370A3372DF}">
      <dsp:nvSpPr>
        <dsp:cNvPr id="0" name=""/>
        <dsp:cNvSpPr/>
      </dsp:nvSpPr>
      <dsp:spPr>
        <a:xfrm>
          <a:off x="2007" y="949204"/>
          <a:ext cx="1957511" cy="2756151"/>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Central Induction sessions</a:t>
          </a:r>
        </a:p>
        <a:p>
          <a:pPr marL="171450" lvl="1" indent="-171450" algn="l" defTabSz="711200">
            <a:lnSpc>
              <a:spcPct val="90000"/>
            </a:lnSpc>
            <a:spcBef>
              <a:spcPct val="0"/>
            </a:spcBef>
            <a:spcAft>
              <a:spcPct val="15000"/>
            </a:spcAft>
            <a:buChar char="•"/>
          </a:pPr>
          <a:r>
            <a:rPr lang="en-US" sz="1600" kern="1200" dirty="0"/>
            <a:t>International Champions (Student Volunteers)</a:t>
          </a:r>
        </a:p>
        <a:p>
          <a:pPr marL="171450" lvl="1" indent="-171450" algn="l" defTabSz="711200">
            <a:lnSpc>
              <a:spcPct val="90000"/>
            </a:lnSpc>
            <a:spcBef>
              <a:spcPct val="0"/>
            </a:spcBef>
            <a:spcAft>
              <a:spcPct val="15000"/>
            </a:spcAft>
            <a:buChar char="•"/>
          </a:pPr>
          <a:r>
            <a:rPr lang="en-US" sz="1600" kern="1200" dirty="0"/>
            <a:t>Additional activities for orientation and meeting students</a:t>
          </a:r>
        </a:p>
      </dsp:txBody>
      <dsp:txXfrm>
        <a:off x="2007" y="949204"/>
        <a:ext cx="1957511" cy="2756151"/>
      </dsp:txXfrm>
    </dsp:sp>
    <dsp:sp modelId="{AEB9607B-ECC2-4B84-99A6-490E553BE438}">
      <dsp:nvSpPr>
        <dsp:cNvPr id="0" name=""/>
        <dsp:cNvSpPr/>
      </dsp:nvSpPr>
      <dsp:spPr>
        <a:xfrm>
          <a:off x="2233570" y="298502"/>
          <a:ext cx="1957511" cy="650702"/>
        </a:xfrm>
        <a:prstGeom prst="rect">
          <a:avLst/>
        </a:prstGeom>
        <a:solidFill>
          <a:srgbClr val="3C18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Facilitating Inclusive Practice</a:t>
          </a:r>
        </a:p>
      </dsp:txBody>
      <dsp:txXfrm>
        <a:off x="2233570" y="298502"/>
        <a:ext cx="1957511" cy="650702"/>
      </dsp:txXfrm>
    </dsp:sp>
    <dsp:sp modelId="{78D23F1C-2EDC-4456-9128-507C3C7AB619}">
      <dsp:nvSpPr>
        <dsp:cNvPr id="0" name=""/>
        <dsp:cNvSpPr/>
      </dsp:nvSpPr>
      <dsp:spPr>
        <a:xfrm>
          <a:off x="2233570" y="949204"/>
          <a:ext cx="1957511" cy="2756151"/>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Collaboration with Confucius Institution on culture awareness</a:t>
          </a:r>
        </a:p>
        <a:p>
          <a:pPr marL="171450" lvl="1" indent="-171450" algn="l" defTabSz="711200">
            <a:lnSpc>
              <a:spcPct val="90000"/>
            </a:lnSpc>
            <a:spcBef>
              <a:spcPct val="0"/>
            </a:spcBef>
            <a:spcAft>
              <a:spcPct val="15000"/>
            </a:spcAft>
            <a:buChar char="•"/>
          </a:pPr>
          <a:r>
            <a:rPr lang="en-US" sz="1600" kern="1200" dirty="0"/>
            <a:t>Activities to introduce life at University in the UK</a:t>
          </a:r>
        </a:p>
        <a:p>
          <a:pPr marL="171450" lvl="1" indent="-171450" algn="l" defTabSz="711200">
            <a:lnSpc>
              <a:spcPct val="90000"/>
            </a:lnSpc>
            <a:spcBef>
              <a:spcPct val="0"/>
            </a:spcBef>
            <a:spcAft>
              <a:spcPct val="15000"/>
            </a:spcAft>
            <a:buChar char="•"/>
          </a:pPr>
          <a:r>
            <a:rPr lang="en-US" sz="1600" kern="1200" dirty="0"/>
            <a:t>Tailored e-Induction modules</a:t>
          </a:r>
        </a:p>
      </dsp:txBody>
      <dsp:txXfrm>
        <a:off x="2233570" y="949204"/>
        <a:ext cx="1957511" cy="2756151"/>
      </dsp:txXfrm>
    </dsp:sp>
    <dsp:sp modelId="{288D3FE2-6A30-4FB2-A3F1-5AF080A0606C}">
      <dsp:nvSpPr>
        <dsp:cNvPr id="0" name=""/>
        <dsp:cNvSpPr/>
      </dsp:nvSpPr>
      <dsp:spPr>
        <a:xfrm>
          <a:off x="4465133" y="298502"/>
          <a:ext cx="1957511" cy="650702"/>
        </a:xfrm>
        <a:prstGeom prst="rect">
          <a:avLst/>
        </a:prstGeom>
        <a:solidFill>
          <a:srgbClr val="2C55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Developing Communities</a:t>
          </a:r>
        </a:p>
      </dsp:txBody>
      <dsp:txXfrm>
        <a:off x="4465133" y="298502"/>
        <a:ext cx="1957511" cy="650702"/>
      </dsp:txXfrm>
    </dsp:sp>
    <dsp:sp modelId="{A97D067F-E4F6-4C8C-9AF5-6EC4C7AB364A}">
      <dsp:nvSpPr>
        <dsp:cNvPr id="0" name=""/>
        <dsp:cNvSpPr/>
      </dsp:nvSpPr>
      <dsp:spPr>
        <a:xfrm>
          <a:off x="4465133" y="949204"/>
          <a:ext cx="1957511" cy="2756151"/>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Bringing together diverse international student community</a:t>
          </a:r>
        </a:p>
        <a:p>
          <a:pPr marL="171450" lvl="1" indent="-171450" algn="l" defTabSz="711200">
            <a:lnSpc>
              <a:spcPct val="90000"/>
            </a:lnSpc>
            <a:spcBef>
              <a:spcPct val="0"/>
            </a:spcBef>
            <a:spcAft>
              <a:spcPct val="15000"/>
            </a:spcAft>
            <a:buChar char="•"/>
          </a:pPr>
          <a:r>
            <a:rPr lang="en-US" sz="1600" kern="1200" dirty="0"/>
            <a:t>Open events such as Global Café</a:t>
          </a:r>
        </a:p>
        <a:p>
          <a:pPr marL="171450" lvl="1" indent="-171450" algn="l" defTabSz="711200">
            <a:lnSpc>
              <a:spcPct val="90000"/>
            </a:lnSpc>
            <a:spcBef>
              <a:spcPct val="0"/>
            </a:spcBef>
            <a:spcAft>
              <a:spcPct val="15000"/>
            </a:spcAft>
            <a:buChar char="•"/>
          </a:pPr>
          <a:r>
            <a:rPr lang="en-US" sz="1600" kern="1200" dirty="0"/>
            <a:t>Collaboration with </a:t>
          </a:r>
          <a:r>
            <a:rPr lang="en-US" sz="1600" kern="1200" dirty="0" err="1"/>
            <a:t>ResLife</a:t>
          </a:r>
          <a:r>
            <a:rPr lang="en-US" sz="1600" kern="1200" dirty="0"/>
            <a:t> on community activities</a:t>
          </a:r>
        </a:p>
      </dsp:txBody>
      <dsp:txXfrm>
        <a:off x="4465133" y="949204"/>
        <a:ext cx="1957511" cy="2756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F2B1-26A6-4525-B409-68A831604AA1}">
      <dsp:nvSpPr>
        <dsp:cNvPr id="0" name=""/>
        <dsp:cNvSpPr/>
      </dsp:nvSpPr>
      <dsp:spPr>
        <a:xfrm>
          <a:off x="2025" y="97017"/>
          <a:ext cx="1974701" cy="654140"/>
        </a:xfrm>
        <a:prstGeom prst="rect">
          <a:avLst/>
        </a:prstGeom>
        <a:solidFill>
          <a:srgbClr val="008E9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Establishing Sense of Belonging</a:t>
          </a:r>
        </a:p>
      </dsp:txBody>
      <dsp:txXfrm>
        <a:off x="2025" y="97017"/>
        <a:ext cx="1974701" cy="654140"/>
      </dsp:txXfrm>
    </dsp:sp>
    <dsp:sp modelId="{CF4B9396-605C-4358-B238-EA370A3372DF}">
      <dsp:nvSpPr>
        <dsp:cNvPr id="0" name=""/>
        <dsp:cNvSpPr/>
      </dsp:nvSpPr>
      <dsp:spPr>
        <a:xfrm>
          <a:off x="2025" y="751157"/>
          <a:ext cx="1974701" cy="2975408"/>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Recruitment for new students as mentees</a:t>
          </a:r>
        </a:p>
        <a:p>
          <a:pPr marL="171450" lvl="1" indent="-171450" algn="l" defTabSz="711200">
            <a:lnSpc>
              <a:spcPct val="90000"/>
            </a:lnSpc>
            <a:spcBef>
              <a:spcPct val="0"/>
            </a:spcBef>
            <a:spcAft>
              <a:spcPct val="15000"/>
            </a:spcAft>
            <a:buChar char="•"/>
          </a:pPr>
          <a:r>
            <a:rPr lang="en-US" sz="1600" kern="1200" dirty="0"/>
            <a:t>Recruitment and training for mentors</a:t>
          </a:r>
        </a:p>
        <a:p>
          <a:pPr marL="171450" lvl="1" indent="-171450" algn="l" defTabSz="711200">
            <a:lnSpc>
              <a:spcPct val="90000"/>
            </a:lnSpc>
            <a:spcBef>
              <a:spcPct val="0"/>
            </a:spcBef>
            <a:spcAft>
              <a:spcPct val="15000"/>
            </a:spcAft>
            <a:buChar char="•"/>
          </a:pPr>
          <a:r>
            <a:rPr lang="en-US" sz="1600" kern="1200" dirty="0"/>
            <a:t>Student-student interactions after each session</a:t>
          </a:r>
        </a:p>
      </dsp:txBody>
      <dsp:txXfrm>
        <a:off x="2025" y="751157"/>
        <a:ext cx="1974701" cy="2975408"/>
      </dsp:txXfrm>
    </dsp:sp>
    <dsp:sp modelId="{AEB9607B-ECC2-4B84-99A6-490E553BE438}">
      <dsp:nvSpPr>
        <dsp:cNvPr id="0" name=""/>
        <dsp:cNvSpPr/>
      </dsp:nvSpPr>
      <dsp:spPr>
        <a:xfrm>
          <a:off x="2253185" y="97017"/>
          <a:ext cx="1974701" cy="654140"/>
        </a:xfrm>
        <a:prstGeom prst="rect">
          <a:avLst/>
        </a:prstGeom>
        <a:solidFill>
          <a:srgbClr val="3C185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Facilitating Inclusive Practice</a:t>
          </a:r>
        </a:p>
      </dsp:txBody>
      <dsp:txXfrm>
        <a:off x="2253185" y="97017"/>
        <a:ext cx="1974701" cy="654140"/>
      </dsp:txXfrm>
    </dsp:sp>
    <dsp:sp modelId="{78D23F1C-2EDC-4456-9128-507C3C7AB619}">
      <dsp:nvSpPr>
        <dsp:cNvPr id="0" name=""/>
        <dsp:cNvSpPr/>
      </dsp:nvSpPr>
      <dsp:spPr>
        <a:xfrm>
          <a:off x="2253185" y="751157"/>
          <a:ext cx="1974701" cy="2975408"/>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Flexible and adaptable sessions to meet needs of students</a:t>
          </a:r>
        </a:p>
        <a:p>
          <a:pPr marL="171450" lvl="1" indent="-171450" algn="l" defTabSz="711200">
            <a:lnSpc>
              <a:spcPct val="90000"/>
            </a:lnSpc>
            <a:spcBef>
              <a:spcPct val="0"/>
            </a:spcBef>
            <a:spcAft>
              <a:spcPct val="15000"/>
            </a:spcAft>
            <a:buChar char="•"/>
          </a:pPr>
          <a:r>
            <a:rPr lang="en-US" sz="1600" kern="1200" dirty="0"/>
            <a:t>Establishing and developing confidence and skills</a:t>
          </a:r>
        </a:p>
        <a:p>
          <a:pPr marL="171450" lvl="1" indent="-171450" algn="l" defTabSz="711200">
            <a:lnSpc>
              <a:spcPct val="90000"/>
            </a:lnSpc>
            <a:spcBef>
              <a:spcPct val="0"/>
            </a:spcBef>
            <a:spcAft>
              <a:spcPct val="15000"/>
            </a:spcAft>
            <a:buChar char="•"/>
          </a:pPr>
          <a:r>
            <a:rPr lang="en-US" sz="1600" kern="1200" dirty="0"/>
            <a:t>Awareness of diversity among mentors and mentees</a:t>
          </a:r>
        </a:p>
      </dsp:txBody>
      <dsp:txXfrm>
        <a:off x="2253185" y="751157"/>
        <a:ext cx="1974701" cy="2975408"/>
      </dsp:txXfrm>
    </dsp:sp>
    <dsp:sp modelId="{288D3FE2-6A30-4FB2-A3F1-5AF080A0606C}">
      <dsp:nvSpPr>
        <dsp:cNvPr id="0" name=""/>
        <dsp:cNvSpPr/>
      </dsp:nvSpPr>
      <dsp:spPr>
        <a:xfrm>
          <a:off x="4504345" y="97017"/>
          <a:ext cx="1974701" cy="654140"/>
        </a:xfrm>
        <a:prstGeom prst="rect">
          <a:avLst/>
        </a:prstGeom>
        <a:solidFill>
          <a:srgbClr val="2C55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Developing Communities</a:t>
          </a:r>
        </a:p>
      </dsp:txBody>
      <dsp:txXfrm>
        <a:off x="4504345" y="97017"/>
        <a:ext cx="1974701" cy="654140"/>
      </dsp:txXfrm>
    </dsp:sp>
    <dsp:sp modelId="{A97D067F-E4F6-4C8C-9AF5-6EC4C7AB364A}">
      <dsp:nvSpPr>
        <dsp:cNvPr id="0" name=""/>
        <dsp:cNvSpPr/>
      </dsp:nvSpPr>
      <dsp:spPr>
        <a:xfrm>
          <a:off x="4504345" y="751157"/>
          <a:ext cx="1974701" cy="2975408"/>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Diverse community of cultures and level of study</a:t>
          </a:r>
        </a:p>
        <a:p>
          <a:pPr marL="171450" lvl="1" indent="-171450" algn="l" defTabSz="711200">
            <a:lnSpc>
              <a:spcPct val="90000"/>
            </a:lnSpc>
            <a:spcBef>
              <a:spcPct val="0"/>
            </a:spcBef>
            <a:spcAft>
              <a:spcPct val="15000"/>
            </a:spcAft>
            <a:buChar char="•"/>
          </a:pPr>
          <a:r>
            <a:rPr lang="en-US" sz="1600" kern="1200" dirty="0"/>
            <a:t>Supportive networks from students and guest speakers</a:t>
          </a:r>
        </a:p>
        <a:p>
          <a:pPr marL="171450" lvl="1" indent="-171450" algn="l" defTabSz="711200">
            <a:lnSpc>
              <a:spcPct val="90000"/>
            </a:lnSpc>
            <a:spcBef>
              <a:spcPct val="0"/>
            </a:spcBef>
            <a:spcAft>
              <a:spcPct val="15000"/>
            </a:spcAft>
            <a:buChar char="•"/>
          </a:pPr>
          <a:r>
            <a:rPr lang="en-US" sz="1600" kern="1200" dirty="0"/>
            <a:t>Social events to celebrate student success</a:t>
          </a:r>
        </a:p>
      </dsp:txBody>
      <dsp:txXfrm>
        <a:off x="4504345" y="751157"/>
        <a:ext cx="1974701" cy="29754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055794-9B30-C643-AFFE-804292E41D08}" type="datetimeFigureOut">
              <a:rPr lang="en-US"/>
              <a:pPr>
                <a:defRPr/>
              </a:pPr>
              <a:t>7/30/2018</a:t>
            </a:fld>
            <a:endParaRPr lang="en-US"/>
          </a:p>
        </p:txBody>
      </p:sp>
      <p:sp>
        <p:nvSpPr>
          <p:cNvPr id="4" name="Footer Placeholder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DFB8CB-CE0F-BC4F-86BB-211563F6FAE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7DABA2B-0A1E-9240-B9B6-09FA40BDFA2E}" type="datetimeFigureOut">
              <a:rPr lang="en-US"/>
              <a:pPr>
                <a:defRPr/>
              </a:pPr>
              <a:t>7/30/2018</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70F38E-81F3-B14A-8C05-8130B15E9E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a:t>
            </a:fld>
            <a:endParaRPr lang="en-US"/>
          </a:p>
        </p:txBody>
      </p:sp>
    </p:spTree>
    <p:extLst>
      <p:ext uri="{BB962C8B-B14F-4D97-AF65-F5344CB8AC3E}">
        <p14:creationId xmlns:p14="http://schemas.microsoft.com/office/powerpoint/2010/main" val="388666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10</a:t>
            </a:fld>
            <a:endParaRPr lang="en-US"/>
          </a:p>
        </p:txBody>
      </p:sp>
    </p:spTree>
    <p:extLst>
      <p:ext uri="{BB962C8B-B14F-4D97-AF65-F5344CB8AC3E}">
        <p14:creationId xmlns:p14="http://schemas.microsoft.com/office/powerpoint/2010/main" val="408056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11</a:t>
            </a:fld>
            <a:endParaRPr lang="en-US"/>
          </a:p>
        </p:txBody>
      </p:sp>
    </p:spTree>
    <p:extLst>
      <p:ext uri="{BB962C8B-B14F-4D97-AF65-F5344CB8AC3E}">
        <p14:creationId xmlns:p14="http://schemas.microsoft.com/office/powerpoint/2010/main" val="116711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12</a:t>
            </a:fld>
            <a:endParaRPr lang="en-US"/>
          </a:p>
        </p:txBody>
      </p:sp>
    </p:spTree>
    <p:extLst>
      <p:ext uri="{BB962C8B-B14F-4D97-AF65-F5344CB8AC3E}">
        <p14:creationId xmlns:p14="http://schemas.microsoft.com/office/powerpoint/2010/main" val="161779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13</a:t>
            </a:fld>
            <a:endParaRPr lang="en-US"/>
          </a:p>
        </p:txBody>
      </p:sp>
    </p:spTree>
    <p:extLst>
      <p:ext uri="{BB962C8B-B14F-4D97-AF65-F5344CB8AC3E}">
        <p14:creationId xmlns:p14="http://schemas.microsoft.com/office/powerpoint/2010/main" val="340384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14</a:t>
            </a:fld>
            <a:endParaRPr lang="en-US"/>
          </a:p>
        </p:txBody>
      </p:sp>
    </p:spTree>
    <p:extLst>
      <p:ext uri="{BB962C8B-B14F-4D97-AF65-F5344CB8AC3E}">
        <p14:creationId xmlns:p14="http://schemas.microsoft.com/office/powerpoint/2010/main" val="400169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2</a:t>
            </a:fld>
            <a:endParaRPr lang="en-US"/>
          </a:p>
        </p:txBody>
      </p:sp>
    </p:spTree>
    <p:extLst>
      <p:ext uri="{BB962C8B-B14F-4D97-AF65-F5344CB8AC3E}">
        <p14:creationId xmlns:p14="http://schemas.microsoft.com/office/powerpoint/2010/main" val="269610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3</a:t>
            </a:fld>
            <a:endParaRPr lang="en-US"/>
          </a:p>
        </p:txBody>
      </p:sp>
    </p:spTree>
    <p:extLst>
      <p:ext uri="{BB962C8B-B14F-4D97-AF65-F5344CB8AC3E}">
        <p14:creationId xmlns:p14="http://schemas.microsoft.com/office/powerpoint/2010/main" val="41428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4</a:t>
            </a:fld>
            <a:endParaRPr lang="en-US"/>
          </a:p>
        </p:txBody>
      </p:sp>
    </p:spTree>
    <p:extLst>
      <p:ext uri="{BB962C8B-B14F-4D97-AF65-F5344CB8AC3E}">
        <p14:creationId xmlns:p14="http://schemas.microsoft.com/office/powerpoint/2010/main" val="416249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Higher Education Institutions approach ‘Inclusion’ in different ways; as a concern for those with disabilities and special educational needs, response to disciplinary exclusion, relation to all groups seen as vulnerable to exclusion, education for all, developing school for all and as a principled approach to education and society (</a:t>
            </a:r>
            <a:r>
              <a:rPr lang="en-GB" dirty="0" err="1"/>
              <a:t>Ainscow</a:t>
            </a:r>
            <a:r>
              <a:rPr lang="en-GB" dirty="0"/>
              <a:t> et al, 2006)</a:t>
            </a:r>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5</a:t>
            </a:fld>
            <a:endParaRPr lang="en-US"/>
          </a:p>
        </p:txBody>
      </p:sp>
    </p:spTree>
    <p:extLst>
      <p:ext uri="{BB962C8B-B14F-4D97-AF65-F5344CB8AC3E}">
        <p14:creationId xmlns:p14="http://schemas.microsoft.com/office/powerpoint/2010/main" val="139506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Sense of Belonging: Sense of belonging in an academic environment is reflected by students feeling accepted, respected, included and supported, which may have an influence on the students’ motivation and dedication to their studies (</a:t>
            </a:r>
            <a:r>
              <a:rPr lang="en-GB" dirty="0" err="1"/>
              <a:t>Goodenow</a:t>
            </a:r>
            <a:r>
              <a:rPr lang="en-GB" dirty="0"/>
              <a:t>, 1993). Tinto’s Model on sense of belonging (1975; 1988; 1993; 1997; 1998) recognises three points which influences the student journey; pre-college characteristics, college experiences, and students’ out-</a:t>
            </a:r>
            <a:r>
              <a:rPr lang="en-GB" dirty="0" err="1"/>
              <a:t>ofclass</a:t>
            </a:r>
            <a:r>
              <a:rPr lang="en-GB" dirty="0"/>
              <a:t> experiences. Students who engage in formal and informal integration (academic and social) are less likely to withdraw from University. A sense of belonging can be established through physical environments (e.g. classroom or a café), emotional (e.g. social groups) and digital (e.g. social media). Reflecting on Tinto’s model, the three influences may vary on the students’ personal sense of belonging based on experiences. However, opportunities for integration should be made available, and can therefore established through working in partnership with students to understand the expectations and perception of sense of belonging in Higher Education.</a:t>
            </a:r>
          </a:p>
          <a:p>
            <a:br>
              <a:rPr lang="en-GB" dirty="0"/>
            </a:br>
            <a:br>
              <a:rPr lang="en-GB" dirty="0"/>
            </a:br>
            <a:r>
              <a:rPr lang="en-GB" dirty="0"/>
              <a:t>Inclusion:</a:t>
            </a:r>
            <a:r>
              <a:rPr lang="en-GB" baseline="0" dirty="0"/>
              <a:t> As suggested by Gibson et al (2016), institutional labelling of students, based on their diverse backgrounds, can risk being restrictive and excluding to students rather than embracing their strengths and needs. Students do not wish to be ‘different’ but recognised as an individual (Hockings, 2010) that wants to strive equally and academically. Furthermore, the portrayal and categorisation of a ‘traditional’ and ‘non-traditional’ student is not something that we can assume ‘normalcy’; “… this sense of normalcy reproduces thinking that non-traditional students are non-white, working class and/or disabled.” (Madriaga et al, 2011:901). </a:t>
            </a:r>
          </a:p>
          <a:p>
            <a:r>
              <a:rPr lang="en-GB" baseline="0" dirty="0"/>
              <a:t>A different approach to inclusive practice could be implemented through Thomas and May’s  (2010) Four Pronged Typology approach, which identifies the students’ diversity dimensions as; Educational, Dispositional, Circumstantial and Cultural. This inclusive approach proactively strives towards making higher education accessible, relevant and engaging to all students. (Thomas and May, 2010)</a:t>
            </a:r>
          </a:p>
          <a:p>
            <a:endParaRPr lang="en-GB" dirty="0"/>
          </a:p>
          <a:p>
            <a:r>
              <a:rPr lang="en-GB" dirty="0"/>
              <a:t>Community: Boyer (1990) establishes six principles to a campus community; Purposeful, Open, Just, Disciplined, Caring and Celebrative. Each of these principles take into account how staff and students can establish an inclusive community through communication and actions among a diverse population. Academic and Social integration also influences how communities among students form. For instance, the experience of sharing the curriculum can encourage students to spend more time in and out of the classroom which can facilitate inclusive practice, such as study groups or volunteering programmes.</a:t>
            </a:r>
          </a:p>
          <a:p>
            <a:r>
              <a:rPr lang="en-GB" dirty="0"/>
              <a:t>To establish Learning Communities, there is a need to remove barriers which restricts collaboration among Faculties and Services across University (Tinto, 1998). This includes staff and students working together in partnership and remove the gap between the intellectual and the social (Boyers, 1990).</a:t>
            </a:r>
          </a:p>
          <a:p>
            <a:endParaRPr lang="en-GB" dirty="0"/>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6</a:t>
            </a:fld>
            <a:endParaRPr lang="en-US"/>
          </a:p>
        </p:txBody>
      </p:sp>
    </p:spTree>
    <p:extLst>
      <p:ext uri="{BB962C8B-B14F-4D97-AF65-F5344CB8AC3E}">
        <p14:creationId xmlns:p14="http://schemas.microsoft.com/office/powerpoint/2010/main" val="102938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7</a:t>
            </a:fld>
            <a:endParaRPr lang="en-US"/>
          </a:p>
        </p:txBody>
      </p:sp>
    </p:spTree>
    <p:extLst>
      <p:ext uri="{BB962C8B-B14F-4D97-AF65-F5344CB8AC3E}">
        <p14:creationId xmlns:p14="http://schemas.microsoft.com/office/powerpoint/2010/main" val="429332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Rex:</a:t>
            </a:r>
            <a:br>
              <a:rPr lang="en-GB" baseline="0" dirty="0"/>
            </a:br>
            <a:r>
              <a:rPr lang="en-GB" baseline="0" dirty="0"/>
              <a:t>Meet fellow students on his course, find out more about living at University with his tailored e-Induction (which he can navigate on a device that works for him and his needs) and bring together a diverse student community.</a:t>
            </a:r>
            <a:endParaRPr lang="en-GB" dirty="0"/>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8</a:t>
            </a:fld>
            <a:endParaRPr lang="en-US"/>
          </a:p>
        </p:txBody>
      </p:sp>
    </p:spTree>
    <p:extLst>
      <p:ext uri="{BB962C8B-B14F-4D97-AF65-F5344CB8AC3E}">
        <p14:creationId xmlns:p14="http://schemas.microsoft.com/office/powerpoint/2010/main" val="232642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Rex:</a:t>
            </a:r>
            <a:br>
              <a:rPr lang="en-GB" dirty="0"/>
            </a:br>
            <a:r>
              <a:rPr lang="en-GB" dirty="0"/>
              <a:t>Meet students who have been through similar experiences as him, establish his confidence to meet new people in a way that suites his needs and celebrate his, and everyone else’s,</a:t>
            </a:r>
            <a:r>
              <a:rPr lang="en-GB" baseline="0" dirty="0"/>
              <a:t> achievements</a:t>
            </a:r>
            <a:r>
              <a:rPr lang="en-GB" dirty="0"/>
              <a:t>!</a:t>
            </a:r>
          </a:p>
        </p:txBody>
      </p:sp>
      <p:sp>
        <p:nvSpPr>
          <p:cNvPr id="4" name="Slide Number Placeholder 3"/>
          <p:cNvSpPr>
            <a:spLocks noGrp="1"/>
          </p:cNvSpPr>
          <p:nvPr>
            <p:ph type="sldNum" sz="quarter" idx="10"/>
          </p:nvPr>
        </p:nvSpPr>
        <p:spPr/>
        <p:txBody>
          <a:bodyPr/>
          <a:lstStyle/>
          <a:p>
            <a:pPr>
              <a:defRPr/>
            </a:pPr>
            <a:fld id="{8570F38E-81F3-B14A-8C05-8130B15E9E4C}" type="slidenum">
              <a:rPr lang="en-US" smtClean="0"/>
              <a:pPr>
                <a:defRPr/>
              </a:pPr>
              <a:t>9</a:t>
            </a:fld>
            <a:endParaRPr lang="en-US"/>
          </a:p>
        </p:txBody>
      </p:sp>
    </p:spTree>
    <p:extLst>
      <p:ext uri="{BB962C8B-B14F-4D97-AF65-F5344CB8AC3E}">
        <p14:creationId xmlns:p14="http://schemas.microsoft.com/office/powerpoint/2010/main" val="221767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1222" y="1412875"/>
            <a:ext cx="8555893" cy="1022212"/>
          </a:xfrm>
        </p:spPr>
        <p:txBody>
          <a:bodyPr anchor="b"/>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66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4"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02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6253" y="1412875"/>
            <a:ext cx="2949178" cy="1124640"/>
          </a:xfrm>
        </p:spPr>
        <p:txBody>
          <a:bodyPr anchor="b"/>
          <a:lstStyle>
            <a:lvl1pPr>
              <a:defRPr sz="2400"/>
            </a:lvl1pPr>
          </a:lstStyle>
          <a:p>
            <a:r>
              <a:rPr lang="en-US"/>
              <a:t>Click to edit Master title style</a:t>
            </a:r>
          </a:p>
        </p:txBody>
      </p:sp>
      <p:sp>
        <p:nvSpPr>
          <p:cNvPr id="5" name="Text Placeholder 3"/>
          <p:cNvSpPr>
            <a:spLocks noGrp="1"/>
          </p:cNvSpPr>
          <p:nvPr>
            <p:ph type="body" sz="half" idx="2"/>
          </p:nvPr>
        </p:nvSpPr>
        <p:spPr>
          <a:xfrm>
            <a:off x="246253" y="2713384"/>
            <a:ext cx="2949178" cy="33693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9"/>
          <p:cNvSpPr>
            <a:spLocks noGrp="1"/>
          </p:cNvSpPr>
          <p:nvPr>
            <p:ph sz="quarter" idx="10"/>
          </p:nvPr>
        </p:nvSpPr>
        <p:spPr>
          <a:xfrm>
            <a:off x="3303639" y="1412876"/>
            <a:ext cx="5567708"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36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4966636" y="2759510"/>
            <a:ext cx="31185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5400" dirty="0">
                <a:solidFill>
                  <a:schemeClr val="bg1"/>
                </a:solidFill>
              </a:rPr>
              <a:t>Thank you</a:t>
            </a:r>
          </a:p>
          <a:p>
            <a:pPr>
              <a:defRPr/>
            </a:pPr>
            <a:r>
              <a:rPr lang="en-US" altLang="x-none" sz="1800" dirty="0">
                <a:solidFill>
                  <a:schemeClr val="bg1"/>
                </a:solidFill>
              </a:rPr>
              <a:t>For more information </a:t>
            </a:r>
            <a:r>
              <a:rPr lang="en-US" altLang="x-none" sz="1800" b="0" dirty="0">
                <a:solidFill>
                  <a:schemeClr val="bg1"/>
                </a:solidFill>
              </a:rPr>
              <a:t>visit</a:t>
            </a:r>
            <a:r>
              <a:rPr lang="en-US" altLang="x-none" sz="1800" b="1" dirty="0">
                <a:solidFill>
                  <a:schemeClr val="bg1"/>
                </a:solidFill>
              </a:rPr>
              <a:t> </a:t>
            </a:r>
            <a:r>
              <a:rPr lang="en-US" altLang="x-none" sz="1800" b="1" dirty="0" err="1">
                <a:solidFill>
                  <a:schemeClr val="bg1"/>
                </a:solidFill>
              </a:rPr>
              <a:t>www.hull.ac.uk</a:t>
            </a:r>
            <a:endParaRPr lang="en-US" altLang="x-none" sz="18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1688" y="2759510"/>
            <a:ext cx="3018891" cy="140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91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4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4488657" y="226142"/>
            <a:ext cx="4523185" cy="6410632"/>
          </a:xfrm>
        </p:spPr>
        <p:txBody>
          <a:bodyPr/>
          <a:lstStyle/>
          <a:p>
            <a:r>
              <a:rPr lang="en-US"/>
              <a:t>Drag picture to placeholder or click icon to add</a:t>
            </a:r>
            <a:endParaRPr 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029" y="4483510"/>
            <a:ext cx="4268107"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306444" y="4634860"/>
            <a:ext cx="3756737" cy="1330325"/>
          </a:xfrm>
        </p:spPr>
        <p:txBody>
          <a:bodyPr/>
          <a:lstStyle/>
          <a:p>
            <a:pPr lvl="0"/>
            <a:r>
              <a:rPr lang="en-US"/>
              <a:t>Click to edit Master text styles</a:t>
            </a: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6019" y="1437482"/>
            <a:ext cx="98702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31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4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9144000" cy="5599471"/>
          </a:xfrm>
        </p:spPr>
        <p:txBody>
          <a:bodyPr/>
          <a:lstStyle/>
          <a:p>
            <a:pPr marL="171450" marR="0" lvl="0" indent="-171450" algn="l" defTabSz="685800" rtl="0" eaLnBrk="0" fontAlgn="base" latinLnBrk="0" hangingPunct="0">
              <a:lnSpc>
                <a:spcPct val="90000"/>
              </a:lnSpc>
              <a:spcBef>
                <a:spcPts val="750"/>
              </a:spcBef>
              <a:spcAft>
                <a:spcPct val="0"/>
              </a:spcAft>
              <a:buClrTx/>
              <a:buSzTx/>
              <a:buFont typeface="Arial" charset="0"/>
              <a:buNone/>
              <a:tabLst/>
              <a:defRPr/>
            </a:pPr>
            <a:r>
              <a:rPr lang="en-US"/>
              <a:t>Drag picture to placeholder or click icon to add</a:t>
            </a:r>
            <a:endParaRPr lang="en-US"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028" y="4103688"/>
            <a:ext cx="483393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51223" y="1412875"/>
            <a:ext cx="7749778" cy="1022212"/>
          </a:xfrm>
        </p:spPr>
        <p:txBody>
          <a:bodyPr anchor="b"/>
          <a:lstStyle>
            <a:lvl1pPr algn="l">
              <a:defRPr sz="45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251223" y="2601119"/>
            <a:ext cx="774977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222"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6366"/>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7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265077" y="1408733"/>
            <a:ext cx="85608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265077" y="3212301"/>
            <a:ext cx="8560871"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pic>
        <p:nvPicPr>
          <p:cNvPr id="8"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13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49719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15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5077"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360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510" y="1408113"/>
            <a:ext cx="8560594"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265510" y="3211514"/>
            <a:ext cx="8560594"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5" name="Pictur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65510"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charset="0"/>
        </a:defRPr>
      </a:lvl2pPr>
      <a:lvl3pPr algn="l" rtl="0" eaLnBrk="1" fontAlgn="base" hangingPunct="1">
        <a:lnSpc>
          <a:spcPct val="90000"/>
        </a:lnSpc>
        <a:spcBef>
          <a:spcPct val="0"/>
        </a:spcBef>
        <a:spcAft>
          <a:spcPct val="0"/>
        </a:spcAft>
        <a:defRPr sz="3300">
          <a:solidFill>
            <a:schemeClr val="tx1"/>
          </a:solidFill>
          <a:latin typeface="Calibri Light" charset="0"/>
        </a:defRPr>
      </a:lvl3pPr>
      <a:lvl4pPr algn="l" rtl="0" eaLnBrk="1" fontAlgn="base" hangingPunct="1">
        <a:lnSpc>
          <a:spcPct val="90000"/>
        </a:lnSpc>
        <a:spcBef>
          <a:spcPct val="0"/>
        </a:spcBef>
        <a:spcAft>
          <a:spcPct val="0"/>
        </a:spcAft>
        <a:defRPr sz="3300">
          <a:solidFill>
            <a:schemeClr val="tx1"/>
          </a:solidFill>
          <a:latin typeface="Calibri Light" charset="0"/>
        </a:defRPr>
      </a:lvl4pPr>
      <a:lvl5pPr algn="l" rtl="0" eaLnBrk="1" fontAlgn="base" hangingPunct="1">
        <a:lnSpc>
          <a:spcPct val="90000"/>
        </a:lnSpc>
        <a:spcBef>
          <a:spcPct val="0"/>
        </a:spcBef>
        <a:spcAft>
          <a:spcPct val="0"/>
        </a:spcAft>
        <a:defRPr sz="3300">
          <a:solidFill>
            <a:schemeClr val="tx1"/>
          </a:solidFill>
          <a:latin typeface="Calibri Light" charset="0"/>
        </a:defRPr>
      </a:lvl5pPr>
      <a:lvl6pPr marL="342900" algn="l" rtl="0" eaLnBrk="1" fontAlgn="base" hangingPunct="1">
        <a:lnSpc>
          <a:spcPct val="90000"/>
        </a:lnSpc>
        <a:spcBef>
          <a:spcPct val="0"/>
        </a:spcBef>
        <a:spcAft>
          <a:spcPct val="0"/>
        </a:spcAft>
        <a:defRPr sz="3300">
          <a:solidFill>
            <a:schemeClr val="tx1"/>
          </a:solidFill>
          <a:latin typeface="Calibri Light" charset="0"/>
        </a:defRPr>
      </a:lvl6pPr>
      <a:lvl7pPr marL="685800" algn="l" rtl="0" eaLnBrk="1" fontAlgn="base" hangingPunct="1">
        <a:lnSpc>
          <a:spcPct val="90000"/>
        </a:lnSpc>
        <a:spcBef>
          <a:spcPct val="0"/>
        </a:spcBef>
        <a:spcAft>
          <a:spcPct val="0"/>
        </a:spcAft>
        <a:defRPr sz="3300">
          <a:solidFill>
            <a:schemeClr val="tx1"/>
          </a:solidFill>
          <a:latin typeface="Calibri Light" charset="0"/>
        </a:defRPr>
      </a:lvl7pPr>
      <a:lvl8pPr marL="1028700" algn="l" rtl="0" eaLnBrk="1" fontAlgn="base" hangingPunct="1">
        <a:lnSpc>
          <a:spcPct val="90000"/>
        </a:lnSpc>
        <a:spcBef>
          <a:spcPct val="0"/>
        </a:spcBef>
        <a:spcAft>
          <a:spcPct val="0"/>
        </a:spcAft>
        <a:defRPr sz="3300">
          <a:solidFill>
            <a:schemeClr val="tx1"/>
          </a:solidFill>
          <a:latin typeface="Calibri Light" charset="0"/>
        </a:defRPr>
      </a:lvl8pPr>
      <a:lvl9pPr marL="1371600" algn="l" rtl="0" eaLnBrk="1" fontAlgn="base" hangingPunct="1">
        <a:lnSpc>
          <a:spcPct val="90000"/>
        </a:lnSpc>
        <a:spcBef>
          <a:spcPct val="0"/>
        </a:spcBef>
        <a:spcAft>
          <a:spcPct val="0"/>
        </a:spcAft>
        <a:defRPr sz="3300">
          <a:solidFill>
            <a:schemeClr val="tx1"/>
          </a:solidFill>
          <a:latin typeface="Calibri Light" charset="0"/>
        </a:defRPr>
      </a:lvl9pPr>
    </p:titleStyle>
    <p:body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3" y="1412874"/>
            <a:ext cx="8523500" cy="1629263"/>
          </a:xfrm>
        </p:spPr>
        <p:txBody>
          <a:bodyPr anchor="ctr"/>
          <a:lstStyle/>
          <a:p>
            <a:r>
              <a:rPr lang="en-US" sz="3200" dirty="0"/>
              <a:t>Sense of Belonging + Inclusion = Communities?</a:t>
            </a:r>
          </a:p>
        </p:txBody>
      </p:sp>
      <p:sp>
        <p:nvSpPr>
          <p:cNvPr id="4" name="Subtitle 3"/>
          <p:cNvSpPr>
            <a:spLocks noGrp="1"/>
          </p:cNvSpPr>
          <p:nvPr>
            <p:ph type="subTitle" idx="1"/>
          </p:nvPr>
        </p:nvSpPr>
        <p:spPr>
          <a:xfrm>
            <a:off x="251223" y="2787162"/>
            <a:ext cx="7749778" cy="1655762"/>
          </a:xfrm>
        </p:spPr>
        <p:txBody>
          <a:bodyPr/>
          <a:lstStyle/>
          <a:p>
            <a:r>
              <a:rPr lang="en-GB" dirty="0"/>
              <a:t>Emma Palmer</a:t>
            </a:r>
          </a:p>
          <a:p>
            <a:r>
              <a:rPr lang="en-GB" dirty="0"/>
              <a:t>Student Engagement and Transition Team</a:t>
            </a:r>
          </a:p>
          <a:p>
            <a:r>
              <a:rPr lang="en-GB" dirty="0"/>
              <a:t>University of Hull</a:t>
            </a:r>
          </a:p>
          <a:p>
            <a:endParaRPr lang="en-GB" dirty="0"/>
          </a:p>
          <a:p>
            <a:r>
              <a:rPr lang="en-GB" dirty="0"/>
              <a:t>European First Year Experience Conference,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577" y="5793391"/>
            <a:ext cx="288712" cy="288712"/>
          </a:xfrm>
          <a:prstGeom prst="rect">
            <a:avLst/>
          </a:prstGeom>
        </p:spPr>
      </p:pic>
      <p:sp>
        <p:nvSpPr>
          <p:cNvPr id="6" name="TextBox 5"/>
          <p:cNvSpPr txBox="1"/>
          <p:nvPr/>
        </p:nvSpPr>
        <p:spPr>
          <a:xfrm>
            <a:off x="7204375" y="5782758"/>
            <a:ext cx="1634146" cy="646331"/>
          </a:xfrm>
          <a:prstGeom prst="rect">
            <a:avLst/>
          </a:prstGeom>
          <a:noFill/>
        </p:spPr>
        <p:txBody>
          <a:bodyPr wrap="square" rtlCol="0">
            <a:spAutoFit/>
          </a:bodyPr>
          <a:lstStyle/>
          <a:p>
            <a:pPr algn="r"/>
            <a:r>
              <a:rPr lang="en-GB" dirty="0">
                <a:solidFill>
                  <a:schemeClr val="bg1"/>
                </a:solidFill>
              </a:rPr>
              <a:t>@</a:t>
            </a:r>
            <a:r>
              <a:rPr lang="en-GB" dirty="0" err="1">
                <a:solidFill>
                  <a:schemeClr val="bg1"/>
                </a:solidFill>
              </a:rPr>
              <a:t>SETT_UoH</a:t>
            </a:r>
            <a:endParaRPr lang="en-GB" dirty="0">
              <a:solidFill>
                <a:schemeClr val="bg1"/>
              </a:solidFill>
            </a:endParaRPr>
          </a:p>
          <a:p>
            <a:pPr algn="r"/>
            <a:r>
              <a:rPr lang="en-GB" dirty="0">
                <a:solidFill>
                  <a:schemeClr val="bg1"/>
                </a:solidFill>
              </a:rPr>
              <a:t>#</a:t>
            </a:r>
            <a:r>
              <a:rPr lang="en-GB" dirty="0" err="1">
                <a:solidFill>
                  <a:schemeClr val="bg1"/>
                </a:solidFill>
              </a:rPr>
              <a:t>UoHInclusion</a:t>
            </a:r>
            <a:endParaRPr lang="en-GB" dirty="0">
              <a:solidFill>
                <a:schemeClr val="bg1"/>
              </a:solidFill>
            </a:endParaRPr>
          </a:p>
        </p:txBody>
      </p:sp>
    </p:spTree>
    <p:extLst>
      <p:ext uri="{BB962C8B-B14F-4D97-AF65-F5344CB8AC3E}">
        <p14:creationId xmlns:p14="http://schemas.microsoft.com/office/powerpoint/2010/main" val="6539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3" y="2922698"/>
            <a:ext cx="7749778" cy="1022212"/>
          </a:xfrm>
        </p:spPr>
        <p:txBody>
          <a:bodyPr anchor="ctr"/>
          <a:lstStyle/>
          <a:p>
            <a:r>
              <a:rPr lang="en-GB" sz="3600" dirty="0"/>
              <a:t>Task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4" name="TextBox 3"/>
          <p:cNvSpPr txBox="1"/>
          <p:nvPr/>
        </p:nvSpPr>
        <p:spPr>
          <a:xfrm>
            <a:off x="7140577" y="370786"/>
            <a:ext cx="1634146" cy="646331"/>
          </a:xfrm>
          <a:prstGeom prst="rect">
            <a:avLst/>
          </a:prstGeom>
          <a:noFill/>
        </p:spPr>
        <p:txBody>
          <a:bodyPr wrap="square" rtlCol="0">
            <a:spAutoFit/>
          </a:bodyPr>
          <a:lstStyle/>
          <a:p>
            <a:pPr algn="r"/>
            <a:r>
              <a:rPr lang="en-GB" dirty="0">
                <a:solidFill>
                  <a:schemeClr val="bg1"/>
                </a:solidFill>
              </a:rPr>
              <a:t>@</a:t>
            </a:r>
            <a:r>
              <a:rPr lang="en-GB" dirty="0" err="1">
                <a:solidFill>
                  <a:schemeClr val="bg1"/>
                </a:solidFill>
              </a:rPr>
              <a:t>SETT_UoH</a:t>
            </a:r>
            <a:endParaRPr lang="en-GB" dirty="0">
              <a:solidFill>
                <a:schemeClr val="bg1"/>
              </a:solidFill>
            </a:endParaRPr>
          </a:p>
          <a:p>
            <a:pPr algn="r"/>
            <a:r>
              <a:rPr lang="en-GB" dirty="0">
                <a:solidFill>
                  <a:schemeClr val="bg1"/>
                </a:solidFill>
              </a:rPr>
              <a:t>#</a:t>
            </a:r>
            <a:r>
              <a:rPr lang="en-GB" dirty="0" err="1">
                <a:solidFill>
                  <a:schemeClr val="bg1"/>
                </a:solidFill>
              </a:rPr>
              <a:t>UoHInclusion</a:t>
            </a:r>
            <a:endParaRPr lang="en-GB" dirty="0">
              <a:solidFill>
                <a:schemeClr val="bg1"/>
              </a:solidFill>
            </a:endParaRPr>
          </a:p>
        </p:txBody>
      </p:sp>
    </p:spTree>
    <p:extLst>
      <p:ext uri="{BB962C8B-B14F-4D97-AF65-F5344CB8AC3E}">
        <p14:creationId xmlns:p14="http://schemas.microsoft.com/office/powerpoint/2010/main" val="18272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77" y="1507947"/>
            <a:ext cx="8560871" cy="1325563"/>
          </a:xfrm>
        </p:spPr>
        <p:txBody>
          <a:bodyPr/>
          <a:lstStyle/>
          <a:p>
            <a:r>
              <a:rPr lang="en-GB" dirty="0"/>
              <a:t>Task</a:t>
            </a:r>
          </a:p>
        </p:txBody>
      </p:sp>
      <p:sp>
        <p:nvSpPr>
          <p:cNvPr id="3" name="Subtitle 2"/>
          <p:cNvSpPr>
            <a:spLocks noGrp="1"/>
          </p:cNvSpPr>
          <p:nvPr>
            <p:ph idx="1"/>
          </p:nvPr>
        </p:nvSpPr>
        <p:spPr>
          <a:xfrm>
            <a:off x="265074" y="2567601"/>
            <a:ext cx="8368561" cy="1859430"/>
          </a:xfrm>
        </p:spPr>
        <p:txBody>
          <a:bodyPr/>
          <a:lstStyle/>
          <a:p>
            <a:pPr marL="0" indent="0">
              <a:buNone/>
            </a:pPr>
            <a:r>
              <a:rPr lang="en-GB" sz="1400" dirty="0"/>
              <a:t>In groups, discuss and write down how an activity (set on the table) could help Rex establish a </a:t>
            </a:r>
            <a:r>
              <a:rPr lang="en-GB" sz="1400" b="1" dirty="0">
                <a:solidFill>
                  <a:srgbClr val="008E9C"/>
                </a:solidFill>
              </a:rPr>
              <a:t>sense of belonging</a:t>
            </a:r>
            <a:r>
              <a:rPr lang="en-GB" sz="1400" dirty="0"/>
              <a:t>, through facilitation of </a:t>
            </a:r>
            <a:r>
              <a:rPr lang="en-GB" sz="1400" b="1" dirty="0">
                <a:solidFill>
                  <a:srgbClr val="3C185B"/>
                </a:solidFill>
              </a:rPr>
              <a:t>inclusive</a:t>
            </a:r>
            <a:r>
              <a:rPr lang="en-GB" sz="1400" dirty="0"/>
              <a:t> practice to develop a purposeful and caring </a:t>
            </a:r>
            <a:r>
              <a:rPr lang="en-GB" sz="1400" b="1" dirty="0">
                <a:solidFill>
                  <a:srgbClr val="2C55A2"/>
                </a:solidFill>
              </a:rPr>
              <a:t>community</a:t>
            </a:r>
            <a:r>
              <a:rPr lang="en-GB" sz="1400" dirty="0"/>
              <a:t> that he could be involved in. (10 minutes)</a:t>
            </a:r>
          </a:p>
          <a:p>
            <a:pPr marL="0" indent="0">
              <a:buNone/>
            </a:pPr>
            <a:r>
              <a:rPr lang="en-GB" sz="1400" dirty="0"/>
              <a:t>Think about the following questions, for guidance, as you go through the task;</a:t>
            </a:r>
          </a:p>
          <a:p>
            <a:r>
              <a:rPr lang="en-GB" sz="1400" b="1" dirty="0">
                <a:solidFill>
                  <a:srgbClr val="008E9C"/>
                </a:solidFill>
              </a:rPr>
              <a:t>At what point during the year can the activity establish, or identify, a sense of belonging?</a:t>
            </a:r>
          </a:p>
          <a:p>
            <a:r>
              <a:rPr lang="en-GB" sz="1400" b="1" dirty="0">
                <a:solidFill>
                  <a:srgbClr val="3C185B"/>
                </a:solidFill>
              </a:rPr>
              <a:t>What areas of good practice can help facilitate inclusion in the activity?</a:t>
            </a:r>
          </a:p>
          <a:p>
            <a:r>
              <a:rPr lang="en-GB" sz="1400" b="1" dirty="0">
                <a:solidFill>
                  <a:srgbClr val="2C55A2"/>
                </a:solidFill>
              </a:rPr>
              <a:t>What would the community look like with an established sense of belonging and facilitation of inclusive practice?</a:t>
            </a:r>
            <a:endParaRPr lang="en-GB" sz="1400" dirty="0"/>
          </a:p>
          <a:p>
            <a:pPr marL="0" indent="0">
              <a:buNone/>
            </a:pPr>
            <a:r>
              <a:rPr lang="en-GB" sz="1400" dirty="0"/>
              <a:t>Each group will present these to the workshop participants.</a:t>
            </a:r>
          </a:p>
        </p:txBody>
      </p:sp>
      <p:pic>
        <p:nvPicPr>
          <p:cNvPr id="4" name="Picture 3"/>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5" name="TextBox 4"/>
          <p:cNvSpPr txBox="1"/>
          <p:nvPr/>
        </p:nvSpPr>
        <p:spPr>
          <a:xfrm>
            <a:off x="7140577" y="370786"/>
            <a:ext cx="1634146" cy="646331"/>
          </a:xfrm>
          <a:prstGeom prst="rect">
            <a:avLst/>
          </a:prstGeom>
          <a:noFill/>
        </p:spPr>
        <p:txBody>
          <a:bodyPr wrap="square" rtlCol="0">
            <a:spAutoFit/>
          </a:bodyPr>
          <a:lstStyle/>
          <a:p>
            <a:pPr algn="r"/>
            <a:r>
              <a:rPr lang="en-GB" dirty="0"/>
              <a:t>@</a:t>
            </a:r>
            <a:r>
              <a:rPr lang="en-GB" dirty="0" err="1"/>
              <a:t>SETT_UoH</a:t>
            </a:r>
            <a:endParaRPr lang="en-GB" dirty="0"/>
          </a:p>
          <a:p>
            <a:pPr algn="r"/>
            <a:r>
              <a:rPr lang="en-GB" dirty="0"/>
              <a:t>#</a:t>
            </a:r>
            <a:r>
              <a:rPr lang="en-GB" dirty="0" err="1"/>
              <a:t>UoHInclusion</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057" y="4934510"/>
            <a:ext cx="1300593" cy="1300593"/>
          </a:xfrm>
          <a:prstGeom prst="rect">
            <a:avLst/>
          </a:prstGeom>
        </p:spPr>
      </p:pic>
    </p:spTree>
    <p:extLst>
      <p:ext uri="{BB962C8B-B14F-4D97-AF65-F5344CB8AC3E}">
        <p14:creationId xmlns:p14="http://schemas.microsoft.com/office/powerpoint/2010/main" val="19349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77" y="2223473"/>
            <a:ext cx="8560871" cy="1200211"/>
          </a:xfrm>
        </p:spPr>
        <p:txBody>
          <a:bodyPr/>
          <a:lstStyle/>
          <a:p>
            <a:pPr marL="0" indent="0" algn="ctr">
              <a:buNone/>
            </a:pPr>
            <a:r>
              <a:rPr lang="en-GB" sz="2400" b="1" dirty="0"/>
              <a:t>By</a:t>
            </a:r>
            <a:r>
              <a:rPr lang="en-GB" sz="2400" b="1" dirty="0">
                <a:solidFill>
                  <a:schemeClr val="accent2"/>
                </a:solidFill>
              </a:rPr>
              <a:t> </a:t>
            </a:r>
            <a:r>
              <a:rPr lang="en-GB" sz="2400" b="1" dirty="0">
                <a:solidFill>
                  <a:srgbClr val="008E9C"/>
                </a:solidFill>
              </a:rPr>
              <a:t>encouraging a greater sense of belonging </a:t>
            </a:r>
            <a:r>
              <a:rPr lang="en-GB" sz="2400" b="1" dirty="0"/>
              <a:t>through</a:t>
            </a:r>
            <a:r>
              <a:rPr lang="en-GB" sz="2400" b="1" dirty="0">
                <a:solidFill>
                  <a:schemeClr val="accent2"/>
                </a:solidFill>
              </a:rPr>
              <a:t> </a:t>
            </a:r>
            <a:r>
              <a:rPr lang="en-GB" sz="2400" b="1" dirty="0">
                <a:solidFill>
                  <a:srgbClr val="3C185B"/>
                </a:solidFill>
              </a:rPr>
              <a:t>facilitation of inclusive practice</a:t>
            </a:r>
            <a:r>
              <a:rPr lang="en-GB" sz="2400" b="1" dirty="0"/>
              <a:t>, this can assist in developing a </a:t>
            </a:r>
            <a:r>
              <a:rPr lang="en-GB" sz="2400" b="1" dirty="0">
                <a:solidFill>
                  <a:srgbClr val="2C55A2"/>
                </a:solidFill>
              </a:rPr>
              <a:t>purposeful and caring community </a:t>
            </a:r>
            <a:r>
              <a:rPr lang="en-GB" sz="2400" b="1" dirty="0"/>
              <a:t>among staff and students.</a:t>
            </a:r>
            <a:endParaRPr lang="en-GB" dirty="0"/>
          </a:p>
          <a:p>
            <a:pPr marL="0" indent="0">
              <a:buNone/>
            </a:pP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970" y="3727939"/>
            <a:ext cx="1195084" cy="1195084"/>
          </a:xfrm>
          <a:prstGeom prst="rect">
            <a:avLst/>
          </a:prstGeom>
        </p:spPr>
      </p:pic>
    </p:spTree>
    <p:extLst>
      <p:ext uri="{BB962C8B-B14F-4D97-AF65-F5344CB8AC3E}">
        <p14:creationId xmlns:p14="http://schemas.microsoft.com/office/powerpoint/2010/main" val="39646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3"/>
          <p:cNvSpPr txBox="1">
            <a:spLocks/>
          </p:cNvSpPr>
          <p:nvPr/>
        </p:nvSpPr>
        <p:spPr>
          <a:xfrm>
            <a:off x="4976783" y="4324681"/>
            <a:ext cx="7749778" cy="352258"/>
          </a:xfrm>
          <a:prstGeom prst="rect">
            <a:avLst/>
          </a:prstGeom>
        </p:spPr>
        <p:txBody>
          <a:bodyPr/>
          <a:lstStyle>
            <a:lvl1pPr marL="171450" indent="-171450" algn="l" rtl="0" eaLnBrk="1" fontAlgn="base" hangingPunct="1">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sz="1600" dirty="0">
                <a:solidFill>
                  <a:schemeClr val="bg1"/>
                </a:solidFill>
              </a:rPr>
              <a:t>Email: SETT@hull.ac.uk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71" y="4709268"/>
            <a:ext cx="288712" cy="288712"/>
          </a:xfrm>
          <a:prstGeom prst="rect">
            <a:avLst/>
          </a:prstGeom>
        </p:spPr>
      </p:pic>
      <p:sp>
        <p:nvSpPr>
          <p:cNvPr id="4" name="TextBox 3"/>
          <p:cNvSpPr txBox="1"/>
          <p:nvPr/>
        </p:nvSpPr>
        <p:spPr>
          <a:xfrm>
            <a:off x="4979919" y="4705592"/>
            <a:ext cx="3057816" cy="584775"/>
          </a:xfrm>
          <a:prstGeom prst="rect">
            <a:avLst/>
          </a:prstGeom>
          <a:noFill/>
        </p:spPr>
        <p:txBody>
          <a:bodyPr wrap="square" rtlCol="0">
            <a:spAutoFit/>
          </a:bodyPr>
          <a:lstStyle/>
          <a:p>
            <a:r>
              <a:rPr lang="en-GB" sz="1600" dirty="0">
                <a:solidFill>
                  <a:schemeClr val="bg1"/>
                </a:solidFill>
              </a:rPr>
              <a:t>@</a:t>
            </a:r>
            <a:r>
              <a:rPr lang="en-GB" sz="1600" dirty="0" err="1">
                <a:solidFill>
                  <a:schemeClr val="bg1"/>
                </a:solidFill>
              </a:rPr>
              <a:t>SETT_UoH</a:t>
            </a:r>
            <a:endParaRPr lang="en-GB" sz="1600" dirty="0">
              <a:solidFill>
                <a:schemeClr val="bg1"/>
              </a:solidFill>
            </a:endParaRPr>
          </a:p>
          <a:p>
            <a:r>
              <a:rPr lang="en-GB" sz="1600" dirty="0">
                <a:solidFill>
                  <a:schemeClr val="bg1"/>
                </a:solidFill>
              </a:rPr>
              <a:t>#</a:t>
            </a:r>
            <a:r>
              <a:rPr lang="en-GB" sz="1600" dirty="0" err="1">
                <a:solidFill>
                  <a:schemeClr val="bg1"/>
                </a:solidFill>
              </a:rPr>
              <a:t>UoHInclusion</a:t>
            </a:r>
            <a:endParaRPr lang="en-GB" sz="1600" dirty="0">
              <a:solidFill>
                <a:schemeClr val="bg1"/>
              </a:solidFill>
            </a:endParaRPr>
          </a:p>
        </p:txBody>
      </p:sp>
    </p:spTree>
    <p:extLst>
      <p:ext uri="{BB962C8B-B14F-4D97-AF65-F5344CB8AC3E}">
        <p14:creationId xmlns:p14="http://schemas.microsoft.com/office/powerpoint/2010/main" val="156790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5076" y="995606"/>
            <a:ext cx="8560871" cy="1325563"/>
          </a:xfrm>
        </p:spPr>
        <p:txBody>
          <a:bodyPr/>
          <a:lstStyle/>
          <a:p>
            <a:r>
              <a:rPr lang="en-GB" dirty="0"/>
              <a:t>References</a:t>
            </a:r>
          </a:p>
        </p:txBody>
      </p:sp>
      <p:sp>
        <p:nvSpPr>
          <p:cNvPr id="10" name="Content Placeholder 9"/>
          <p:cNvSpPr>
            <a:spLocks noGrp="1"/>
          </p:cNvSpPr>
          <p:nvPr>
            <p:ph idx="1"/>
          </p:nvPr>
        </p:nvSpPr>
        <p:spPr>
          <a:xfrm>
            <a:off x="265075" y="1943099"/>
            <a:ext cx="8560871" cy="4149205"/>
          </a:xfrm>
        </p:spPr>
        <p:txBody>
          <a:bodyPr/>
          <a:lstStyle/>
          <a:p>
            <a:pPr marL="0" indent="0">
              <a:buNone/>
            </a:pPr>
            <a:r>
              <a:rPr lang="en-GB" sz="900" dirty="0"/>
              <a:t>AINSCOW, M., BOOTH, T., DYSON, A., HOWES, A., GALLANNAUGH, R., SMITH, R., FARRELL, P. and FRANKHAM, J., 2006. </a:t>
            </a:r>
            <a:r>
              <a:rPr lang="en-GB" sz="900" i="1" dirty="0"/>
              <a:t>Improving Schools, Developing Inclusion. </a:t>
            </a:r>
            <a:r>
              <a:rPr lang="en-GB" sz="900" dirty="0"/>
              <a:t>London: Routledge.</a:t>
            </a:r>
          </a:p>
          <a:p>
            <a:pPr marL="0" indent="0">
              <a:buNone/>
            </a:pPr>
            <a:r>
              <a:rPr lang="en-GB" sz="900" dirty="0"/>
              <a:t>BOYER, E.L., 1990. </a:t>
            </a:r>
            <a:r>
              <a:rPr lang="en-GB" sz="900" i="1" dirty="0"/>
              <a:t>Campus Life: In Search of a Community. </a:t>
            </a:r>
            <a:r>
              <a:rPr lang="en-GB" sz="900" dirty="0"/>
              <a:t>New Jersey: The Carnegie Foundation for the Advancement of Teaching.</a:t>
            </a:r>
          </a:p>
          <a:p>
            <a:pPr marL="0" indent="0">
              <a:buNone/>
            </a:pPr>
            <a:r>
              <a:rPr lang="en-GB" sz="900" dirty="0"/>
              <a:t>CLAYTON-PEDERSEN, A.R., O'NEILL, N. and MUSIL, C.M., 2009. </a:t>
            </a:r>
            <a:r>
              <a:rPr lang="en-GB" sz="900" b="1" i="1" dirty="0"/>
              <a:t>Making Excellence Inclusive A Framework for Embedding Diversity and Inclusion into Colleges and Universities ’ Academic Excellence Mission</a:t>
            </a:r>
            <a:r>
              <a:rPr lang="en-GB" sz="900" i="1" dirty="0"/>
              <a:t>. </a:t>
            </a:r>
            <a:r>
              <a:rPr lang="en-GB" sz="900" dirty="0"/>
              <a:t>Washington D.C.: Association of American Colleges and Universities.</a:t>
            </a:r>
          </a:p>
          <a:p>
            <a:pPr marL="0" indent="0">
              <a:buNone/>
            </a:pPr>
            <a:r>
              <a:rPr lang="en-GB" sz="900" dirty="0"/>
              <a:t>GIBSON, S., BASKERVILLE, D., BERRY, A., BLACK, A., NORRIS, K. and SYMEONIDOU, S., 2016. </a:t>
            </a:r>
            <a:r>
              <a:rPr lang="en-GB" sz="900" b="1" dirty="0"/>
              <a:t>Diversity' 'Widening Participation' and 'Inclusion' in Higher Education: An International study</a:t>
            </a:r>
            <a:r>
              <a:rPr lang="en-GB" sz="900" dirty="0"/>
              <a:t>. </a:t>
            </a:r>
            <a:r>
              <a:rPr lang="en-GB" sz="900" i="1" dirty="0"/>
              <a:t>Widening Participation and Lifelong Learning, </a:t>
            </a:r>
            <a:r>
              <a:rPr lang="en-GB" sz="900" b="1" dirty="0"/>
              <a:t>18</a:t>
            </a:r>
            <a:r>
              <a:rPr lang="en-GB" sz="900" dirty="0"/>
              <a:t>(3), pp. 7-33.</a:t>
            </a:r>
          </a:p>
          <a:p>
            <a:pPr marL="0" indent="0">
              <a:buNone/>
            </a:pPr>
            <a:r>
              <a:rPr lang="en-GB" sz="900" dirty="0"/>
              <a:t>GOODENOW, C., 1993. The psychological sense of school membership among adolescents: Scale development and educational correlates. </a:t>
            </a:r>
            <a:r>
              <a:rPr lang="en-GB" sz="900" i="1" dirty="0"/>
              <a:t>Psychology in the Schools, </a:t>
            </a:r>
            <a:r>
              <a:rPr lang="en-GB" sz="900" b="1" dirty="0"/>
              <a:t>30</a:t>
            </a:r>
            <a:r>
              <a:rPr lang="en-GB" sz="900" dirty="0"/>
              <a:t>, pp. 70-90.</a:t>
            </a:r>
          </a:p>
          <a:p>
            <a:pPr marL="0" indent="0">
              <a:buNone/>
            </a:pPr>
            <a:r>
              <a:rPr lang="en-GB" sz="900" dirty="0"/>
              <a:t>HOCKINGS, C., 2010. Towards Inclusive Learning and Teaching – Principles into Practice, </a:t>
            </a:r>
            <a:r>
              <a:rPr lang="en-GB" sz="900" i="1" dirty="0"/>
              <a:t>Promoting Equity in Higher Education</a:t>
            </a:r>
            <a:r>
              <a:rPr lang="en-GB" sz="900" dirty="0"/>
              <a:t>, 27th - 28th January 2010, Higher Education Academy.</a:t>
            </a:r>
          </a:p>
          <a:p>
            <a:pPr marL="0" indent="0">
              <a:buNone/>
            </a:pPr>
            <a:r>
              <a:rPr lang="en-GB" sz="900" dirty="0"/>
              <a:t>MADRIAGA, M., HANSON, K., KAY, H. and WALKER, A., 2011. Marking-out normalcy and disability in higher education. </a:t>
            </a:r>
            <a:r>
              <a:rPr lang="en-GB" sz="900" i="1" dirty="0"/>
              <a:t>British Journal of Sociology of Education, </a:t>
            </a:r>
            <a:r>
              <a:rPr lang="en-GB" sz="900" b="1" dirty="0"/>
              <a:t>32</a:t>
            </a:r>
            <a:r>
              <a:rPr lang="en-GB" sz="900" dirty="0"/>
              <a:t>(6), pp. 901-920.</a:t>
            </a:r>
          </a:p>
          <a:p>
            <a:pPr marL="0" indent="0">
              <a:buNone/>
            </a:pPr>
            <a:r>
              <a:rPr lang="en-GB" sz="900" dirty="0"/>
              <a:t>THOMAS, L., 2012. </a:t>
            </a:r>
            <a:r>
              <a:rPr lang="en-GB" sz="900" i="1" dirty="0"/>
              <a:t>Building student engagement and belonging in Higher Education at a time of change: final report from the What Works? Student Retention &amp; Success programme. </a:t>
            </a:r>
            <a:r>
              <a:rPr lang="en-GB" sz="900" dirty="0"/>
              <a:t>London: Paul Hamlyn Foundation.</a:t>
            </a:r>
          </a:p>
          <a:p>
            <a:pPr marL="0" indent="0">
              <a:buNone/>
            </a:pPr>
            <a:r>
              <a:rPr lang="en-GB" sz="900" dirty="0"/>
              <a:t>THOMAS, L. and MAY, H., 2010. </a:t>
            </a:r>
            <a:r>
              <a:rPr lang="en-GB" sz="900" i="1" dirty="0"/>
              <a:t>Inclusive Learning and Teaching in Higher Education. </a:t>
            </a:r>
            <a:r>
              <a:rPr lang="en-GB" sz="900" dirty="0"/>
              <a:t>York: Higher Education Academy.</a:t>
            </a:r>
          </a:p>
          <a:p>
            <a:pPr marL="0" indent="0">
              <a:buNone/>
            </a:pPr>
            <a:r>
              <a:rPr lang="en-GB" sz="900" dirty="0"/>
              <a:t>TINTO, V., 1998. Colleges as communities: Taking research on student persistence seriously. </a:t>
            </a:r>
            <a:r>
              <a:rPr lang="en-GB" sz="900" i="1" dirty="0"/>
              <a:t>The Review of Higher Education, </a:t>
            </a:r>
            <a:r>
              <a:rPr lang="en-GB" sz="900" b="1" dirty="0"/>
              <a:t>21</a:t>
            </a:r>
            <a:r>
              <a:rPr lang="en-GB" sz="900" dirty="0"/>
              <a:t>(2), pp. 167-177.</a:t>
            </a:r>
          </a:p>
          <a:p>
            <a:pPr marL="0" indent="0">
              <a:buNone/>
            </a:pPr>
            <a:r>
              <a:rPr lang="en-GB" sz="900" dirty="0"/>
              <a:t>TINTO, V., 1997. Colleges as communities: Exploring the educational character of student persistence. </a:t>
            </a:r>
            <a:r>
              <a:rPr lang="en-GB" sz="900" i="1" dirty="0"/>
              <a:t>Journal of Higher Education, </a:t>
            </a:r>
            <a:r>
              <a:rPr lang="en-GB" sz="900" b="1" dirty="0"/>
              <a:t>68</a:t>
            </a:r>
            <a:r>
              <a:rPr lang="en-GB" sz="900" dirty="0"/>
              <a:t>(6), pp. 599-623.</a:t>
            </a:r>
          </a:p>
          <a:p>
            <a:pPr marL="0" indent="0">
              <a:buNone/>
            </a:pPr>
            <a:r>
              <a:rPr lang="en-GB" sz="900" dirty="0"/>
              <a:t>TINTO, V., 1993. </a:t>
            </a:r>
            <a:r>
              <a:rPr lang="en-GB" sz="900" i="1" dirty="0"/>
              <a:t>Leaving college: Rethinking the causes and cures for student attrition. </a:t>
            </a:r>
            <a:r>
              <a:rPr lang="en-GB" sz="900" dirty="0"/>
              <a:t>2 </a:t>
            </a:r>
            <a:r>
              <a:rPr lang="en-GB" sz="900" dirty="0" err="1"/>
              <a:t>edn</a:t>
            </a:r>
            <a:r>
              <a:rPr lang="en-GB" sz="900" dirty="0"/>
              <a:t>. Chicago: University of Chicago Press.</a:t>
            </a:r>
          </a:p>
          <a:p>
            <a:pPr marL="0" indent="0">
              <a:buNone/>
            </a:pPr>
            <a:r>
              <a:rPr lang="en-GB" sz="900" dirty="0"/>
              <a:t>TINTO, V., 1988. Stages of student departure: Reflections on the longitudinal character of student leaving. </a:t>
            </a:r>
            <a:r>
              <a:rPr lang="en-GB" sz="900" i="1" dirty="0"/>
              <a:t>Journal of Higher Education, </a:t>
            </a:r>
            <a:r>
              <a:rPr lang="en-GB" sz="900" b="1" dirty="0"/>
              <a:t>59</a:t>
            </a:r>
            <a:r>
              <a:rPr lang="en-GB" sz="900" dirty="0"/>
              <a:t>(4), pp. 438-455.</a:t>
            </a:r>
          </a:p>
          <a:p>
            <a:pPr marL="0" indent="0">
              <a:buNone/>
            </a:pPr>
            <a:r>
              <a:rPr lang="en-GB" sz="900" dirty="0"/>
              <a:t>TINTO, V., 1975. Dropout from higher education: A theoretical synthesis of recent research. </a:t>
            </a:r>
            <a:r>
              <a:rPr lang="en-GB" sz="900" i="1" dirty="0"/>
              <a:t>Review of Educational Research, </a:t>
            </a:r>
            <a:r>
              <a:rPr lang="en-GB" sz="900" b="1" dirty="0"/>
              <a:t>45</a:t>
            </a:r>
            <a:r>
              <a:rPr lang="en-GB" sz="900" dirty="0"/>
              <a:t>(1), pp. 89-125.</a:t>
            </a:r>
          </a:p>
          <a:p>
            <a:pPr marL="0" indent="0">
              <a:buNone/>
            </a:pPr>
            <a:endParaRPr lang="en-GB" sz="1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558" y="4017701"/>
            <a:ext cx="829823" cy="829823"/>
          </a:xfrm>
          <a:prstGeom prst="rect">
            <a:avLst/>
          </a:prstGeom>
        </p:spPr>
      </p:pic>
    </p:spTree>
    <p:extLst>
      <p:ext uri="{BB962C8B-B14F-4D97-AF65-F5344CB8AC3E}">
        <p14:creationId xmlns:p14="http://schemas.microsoft.com/office/powerpoint/2010/main" val="17901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06162" y="2983137"/>
            <a:ext cx="8368561" cy="1359240"/>
          </a:xfrm>
        </p:spPr>
        <p:txBody>
          <a:bodyPr/>
          <a:lstStyle/>
          <a:p>
            <a:pPr marL="0" indent="0">
              <a:buNone/>
            </a:pPr>
            <a:r>
              <a:rPr lang="en-GB" sz="2400" dirty="0"/>
              <a:t>How can encouraging a greater </a:t>
            </a:r>
            <a:r>
              <a:rPr lang="en-GB" sz="2400" b="1" dirty="0">
                <a:solidFill>
                  <a:srgbClr val="008E9C"/>
                </a:solidFill>
              </a:rPr>
              <a:t>sense of belonging</a:t>
            </a:r>
            <a:r>
              <a:rPr lang="en-GB" sz="2400" dirty="0">
                <a:solidFill>
                  <a:srgbClr val="008E9C"/>
                </a:solidFill>
              </a:rPr>
              <a:t> </a:t>
            </a:r>
            <a:r>
              <a:rPr lang="en-GB" sz="2400" dirty="0"/>
              <a:t>through facilitation of </a:t>
            </a:r>
            <a:r>
              <a:rPr lang="en-GB" sz="2400" b="1" dirty="0">
                <a:solidFill>
                  <a:srgbClr val="3C185B"/>
                </a:solidFill>
              </a:rPr>
              <a:t>inclusive</a:t>
            </a:r>
            <a:r>
              <a:rPr lang="en-GB" sz="2400" dirty="0"/>
              <a:t> practice develop a purposeful and caring campus </a:t>
            </a:r>
            <a:r>
              <a:rPr lang="en-GB" sz="2400" b="1" dirty="0">
                <a:solidFill>
                  <a:srgbClr val="2C55A2"/>
                </a:solidFill>
              </a:rPr>
              <a:t>community</a:t>
            </a:r>
            <a:r>
              <a:rPr lang="en-GB" sz="2400" dirty="0"/>
              <a:t>? </a:t>
            </a:r>
          </a:p>
          <a:p>
            <a:pPr marL="0" indent="0">
              <a:buNone/>
            </a:pPr>
            <a:r>
              <a:rPr lang="en-GB" sz="2400" dirty="0"/>
              <a:t>How could this have an impact on staff and students across the University, and what could this potentially look like in our activities?</a:t>
            </a:r>
          </a:p>
        </p:txBody>
      </p:sp>
      <p:pic>
        <p:nvPicPr>
          <p:cNvPr id="5" name="Picture 4"/>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6" name="TextBox 5"/>
          <p:cNvSpPr txBox="1"/>
          <p:nvPr/>
        </p:nvSpPr>
        <p:spPr>
          <a:xfrm>
            <a:off x="7140577" y="370786"/>
            <a:ext cx="1634146" cy="646331"/>
          </a:xfrm>
          <a:prstGeom prst="rect">
            <a:avLst/>
          </a:prstGeom>
          <a:noFill/>
        </p:spPr>
        <p:txBody>
          <a:bodyPr wrap="square" rtlCol="0">
            <a:spAutoFit/>
          </a:bodyPr>
          <a:lstStyle/>
          <a:p>
            <a:pPr algn="r"/>
            <a:r>
              <a:rPr lang="en-GB" dirty="0"/>
              <a:t>@</a:t>
            </a:r>
            <a:r>
              <a:rPr lang="en-GB" dirty="0" err="1"/>
              <a:t>SETT_UoH</a:t>
            </a:r>
            <a:endParaRPr lang="en-GB" dirty="0"/>
          </a:p>
          <a:p>
            <a:pPr algn="r"/>
            <a:r>
              <a:rPr lang="en-GB" dirty="0"/>
              <a:t>#</a:t>
            </a:r>
            <a:r>
              <a:rPr lang="en-GB" dirty="0" err="1"/>
              <a:t>UoHInclusion</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145" y="1512489"/>
            <a:ext cx="1300593" cy="1300593"/>
          </a:xfrm>
          <a:prstGeom prst="rect">
            <a:avLst/>
          </a:prstGeom>
        </p:spPr>
      </p:pic>
    </p:spTree>
    <p:extLst>
      <p:ext uri="{BB962C8B-B14F-4D97-AF65-F5344CB8AC3E}">
        <p14:creationId xmlns:p14="http://schemas.microsoft.com/office/powerpoint/2010/main" val="5086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 of the Workshop</a:t>
            </a:r>
          </a:p>
        </p:txBody>
      </p:sp>
      <p:sp>
        <p:nvSpPr>
          <p:cNvPr id="3" name="Content Placeholder 2"/>
          <p:cNvSpPr>
            <a:spLocks noGrp="1"/>
          </p:cNvSpPr>
          <p:nvPr>
            <p:ph idx="1"/>
          </p:nvPr>
        </p:nvSpPr>
        <p:spPr>
          <a:xfrm>
            <a:off x="265076" y="2751881"/>
            <a:ext cx="8560871" cy="1969477"/>
          </a:xfrm>
        </p:spPr>
        <p:txBody>
          <a:bodyPr/>
          <a:lstStyle/>
          <a:p>
            <a:r>
              <a:rPr lang="en-GB" dirty="0"/>
              <a:t>Identify how practices can create a </a:t>
            </a:r>
            <a:r>
              <a:rPr lang="en-GB" b="1" dirty="0">
                <a:solidFill>
                  <a:srgbClr val="008E9C"/>
                </a:solidFill>
              </a:rPr>
              <a:t>sense of belonging</a:t>
            </a:r>
            <a:r>
              <a:rPr lang="en-GB" dirty="0"/>
              <a:t>, facilitated by </a:t>
            </a:r>
            <a:r>
              <a:rPr lang="en-GB" b="1" dirty="0">
                <a:solidFill>
                  <a:srgbClr val="3C185B"/>
                </a:solidFill>
              </a:rPr>
              <a:t>inclusive practice</a:t>
            </a:r>
            <a:r>
              <a:rPr lang="en-GB" dirty="0"/>
              <a:t>, to help develop </a:t>
            </a:r>
            <a:r>
              <a:rPr lang="en-GB" b="1" dirty="0">
                <a:solidFill>
                  <a:srgbClr val="2C55A2"/>
                </a:solidFill>
              </a:rPr>
              <a:t>communities</a:t>
            </a:r>
            <a:r>
              <a:rPr lang="en-GB" dirty="0"/>
              <a:t> – and what this would look like for students, in particular to those who may fall under multiple categories.</a:t>
            </a:r>
          </a:p>
          <a:p>
            <a:endParaRPr lang="en-GB" dirty="0"/>
          </a:p>
          <a:p>
            <a:r>
              <a:rPr lang="en-GB" dirty="0"/>
              <a:t>Share practices and thoughts, through discussion and activities on </a:t>
            </a:r>
            <a:r>
              <a:rPr lang="en-GB" b="1" dirty="0">
                <a:solidFill>
                  <a:srgbClr val="3C185B"/>
                </a:solidFill>
              </a:rPr>
              <a:t>inclusive approaches</a:t>
            </a:r>
            <a:r>
              <a:rPr lang="en-GB" dirty="0"/>
              <a:t> to higher education </a:t>
            </a:r>
            <a:r>
              <a:rPr lang="en-GB" b="1" dirty="0">
                <a:solidFill>
                  <a:srgbClr val="2C55A2"/>
                </a:solidFill>
              </a:rPr>
              <a:t>communities</a:t>
            </a:r>
            <a:r>
              <a:rPr lang="en-GB" dirty="0"/>
              <a:t>, and the </a:t>
            </a:r>
            <a:r>
              <a:rPr lang="en-GB" b="1" dirty="0">
                <a:solidFill>
                  <a:srgbClr val="008E9C"/>
                </a:solidFill>
              </a:rPr>
              <a:t>sense of belonging</a:t>
            </a:r>
            <a:r>
              <a:rPr lang="en-GB" dirty="0"/>
              <a:t>.</a:t>
            </a:r>
          </a:p>
          <a:p>
            <a:endParaRPr lang="en-GB" dirty="0"/>
          </a:p>
        </p:txBody>
      </p:sp>
    </p:spTree>
    <p:extLst>
      <p:ext uri="{BB962C8B-B14F-4D97-AF65-F5344CB8AC3E}">
        <p14:creationId xmlns:p14="http://schemas.microsoft.com/office/powerpoint/2010/main" val="179639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77" y="1029803"/>
            <a:ext cx="8560871" cy="1325563"/>
          </a:xfrm>
        </p:spPr>
        <p:txBody>
          <a:bodyPr/>
          <a:lstStyle/>
          <a:p>
            <a:r>
              <a:rPr lang="en-GB" dirty="0"/>
              <a:t>Focusing on the student…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54" y="2716822"/>
            <a:ext cx="2154116" cy="2154116"/>
          </a:xfrm>
          <a:prstGeom prst="rect">
            <a:avLst/>
          </a:prstGeom>
        </p:spPr>
      </p:pic>
      <p:sp>
        <p:nvSpPr>
          <p:cNvPr id="5" name="TextBox 4"/>
          <p:cNvSpPr txBox="1"/>
          <p:nvPr/>
        </p:nvSpPr>
        <p:spPr>
          <a:xfrm>
            <a:off x="3279531" y="2039553"/>
            <a:ext cx="5222631" cy="3508653"/>
          </a:xfrm>
          <a:prstGeom prst="rect">
            <a:avLst/>
          </a:prstGeom>
          <a:noFill/>
        </p:spPr>
        <p:txBody>
          <a:bodyPr wrap="square" rtlCol="0">
            <a:spAutoFit/>
          </a:bodyPr>
          <a:lstStyle/>
          <a:p>
            <a:r>
              <a:rPr lang="en-GB" sz="2400" u="sng" dirty="0"/>
              <a:t>Meet Rex</a:t>
            </a:r>
          </a:p>
          <a:p>
            <a:pPr marL="285750" indent="-285750">
              <a:buFont typeface="Arial" panose="020B0604020202020204" pitchFamily="34" charset="0"/>
              <a:buChar char="•"/>
            </a:pPr>
            <a:r>
              <a:rPr lang="en-GB" dirty="0"/>
              <a:t>18 years old (Dinosaur years: 180 million years)</a:t>
            </a:r>
          </a:p>
          <a:p>
            <a:pPr marL="285750" indent="-285750">
              <a:buFont typeface="Arial" panose="020B0604020202020204" pitchFamily="34" charset="0"/>
              <a:buChar char="•"/>
            </a:pPr>
            <a:r>
              <a:rPr lang="en-GB" dirty="0"/>
              <a:t>Local student who is the first in his family to study geological science</a:t>
            </a:r>
          </a:p>
          <a:p>
            <a:pPr marL="285750" indent="-285750">
              <a:buFont typeface="Arial" panose="020B0604020202020204" pitchFamily="34" charset="0"/>
              <a:buChar char="•"/>
            </a:pPr>
            <a:r>
              <a:rPr lang="en-GB" dirty="0"/>
              <a:t>Has a form of disability which requires reasonable adjustments in exams (such as writing)</a:t>
            </a:r>
          </a:p>
          <a:p>
            <a:pPr marL="285750" indent="-285750">
              <a:buFont typeface="Arial" panose="020B0604020202020204" pitchFamily="34" charset="0"/>
              <a:buChar char="•"/>
            </a:pPr>
            <a:r>
              <a:rPr lang="en-GB" dirty="0"/>
              <a:t>Only a small proportion of Tyrannosauruses are living in his student halls of residence and none of them are on his course</a:t>
            </a:r>
          </a:p>
          <a:p>
            <a:pPr marL="285750" indent="-285750">
              <a:buFont typeface="Arial" panose="020B0604020202020204" pitchFamily="34" charset="0"/>
              <a:buChar char="•"/>
            </a:pPr>
            <a:r>
              <a:rPr lang="en-GB" dirty="0"/>
              <a:t>Is a fan of documentaries about comets and volcanoes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449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54" y="2716822"/>
            <a:ext cx="2154116" cy="2154116"/>
          </a:xfrm>
          <a:prstGeom prst="rect">
            <a:avLst/>
          </a:prstGeom>
        </p:spPr>
      </p:pic>
      <p:sp>
        <p:nvSpPr>
          <p:cNvPr id="5" name="TextBox 4"/>
          <p:cNvSpPr txBox="1"/>
          <p:nvPr/>
        </p:nvSpPr>
        <p:spPr>
          <a:xfrm>
            <a:off x="2774955" y="2205636"/>
            <a:ext cx="5995699" cy="1200329"/>
          </a:xfrm>
          <a:prstGeom prst="rect">
            <a:avLst/>
          </a:prstGeom>
          <a:noFill/>
        </p:spPr>
        <p:txBody>
          <a:bodyPr wrap="square" rtlCol="0">
            <a:spAutoFit/>
          </a:bodyPr>
          <a:lstStyle/>
          <a:p>
            <a:r>
              <a:rPr lang="en-GB" dirty="0"/>
              <a:t>Rex falls under multiple Widening Participation categories:</a:t>
            </a:r>
          </a:p>
          <a:p>
            <a:pPr marL="742950" lvl="1" indent="-285750">
              <a:buFont typeface="Arial" panose="020B0604020202020204" pitchFamily="34" charset="0"/>
              <a:buChar char="•"/>
            </a:pPr>
            <a:r>
              <a:rPr lang="en-GB" dirty="0"/>
              <a:t>First Generation Scholars</a:t>
            </a:r>
          </a:p>
          <a:p>
            <a:pPr marL="742950" lvl="1" indent="-285750">
              <a:buFont typeface="Arial" panose="020B0604020202020204" pitchFamily="34" charset="0"/>
              <a:buChar char="•"/>
            </a:pPr>
            <a:r>
              <a:rPr lang="en-GB" dirty="0"/>
              <a:t>Disability</a:t>
            </a:r>
          </a:p>
          <a:p>
            <a:pPr marL="742950" lvl="1" indent="-285750">
              <a:buFont typeface="Arial" panose="020B0604020202020204" pitchFamily="34" charset="0"/>
              <a:buChar char="•"/>
            </a:pPr>
            <a:r>
              <a:rPr lang="en-GB" dirty="0"/>
              <a:t>Part of a minority group</a:t>
            </a:r>
          </a:p>
        </p:txBody>
      </p:sp>
      <p:sp>
        <p:nvSpPr>
          <p:cNvPr id="6" name="TextBox 5"/>
          <p:cNvSpPr txBox="1"/>
          <p:nvPr/>
        </p:nvSpPr>
        <p:spPr>
          <a:xfrm>
            <a:off x="2611970" y="3670609"/>
            <a:ext cx="6321669" cy="1200329"/>
          </a:xfrm>
          <a:prstGeom prst="rect">
            <a:avLst/>
          </a:prstGeom>
          <a:noFill/>
        </p:spPr>
        <p:txBody>
          <a:bodyPr wrap="square" rtlCol="0">
            <a:spAutoFit/>
          </a:bodyPr>
          <a:lstStyle/>
          <a:p>
            <a:r>
              <a:rPr lang="en-GB" i="1" dirty="0"/>
              <a:t>But does Rex consider these a part of his identity or just a label? </a:t>
            </a:r>
          </a:p>
          <a:p>
            <a:r>
              <a:rPr lang="en-GB" dirty="0"/>
              <a:t>The individual students’ </a:t>
            </a:r>
            <a:r>
              <a:rPr lang="en-GB" b="1" dirty="0">
                <a:solidFill>
                  <a:srgbClr val="008E9C"/>
                </a:solidFill>
              </a:rPr>
              <a:t>sense of belonging</a:t>
            </a:r>
            <a:r>
              <a:rPr lang="en-GB" dirty="0"/>
              <a:t>, diverse identity and their perception on </a:t>
            </a:r>
            <a:r>
              <a:rPr lang="en-GB" b="1" dirty="0">
                <a:solidFill>
                  <a:srgbClr val="2C55A2"/>
                </a:solidFill>
              </a:rPr>
              <a:t>community</a:t>
            </a:r>
            <a:r>
              <a:rPr lang="en-GB" dirty="0"/>
              <a:t> can change and evolve during their time in Higher Education. </a:t>
            </a:r>
          </a:p>
        </p:txBody>
      </p:sp>
    </p:spTree>
    <p:extLst>
      <p:ext uri="{BB962C8B-B14F-4D97-AF65-F5344CB8AC3E}">
        <p14:creationId xmlns:p14="http://schemas.microsoft.com/office/powerpoint/2010/main" val="28886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057283031"/>
              </p:ext>
            </p:extLst>
          </p:nvPr>
        </p:nvGraphicFramePr>
        <p:xfrm>
          <a:off x="1619693" y="1232194"/>
          <a:ext cx="6096000" cy="10795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88025749"/>
                    </a:ext>
                  </a:extLst>
                </a:gridCol>
              </a:tblGrid>
              <a:tr h="370840">
                <a:tc>
                  <a:txBody>
                    <a:bodyPr/>
                    <a:lstStyle/>
                    <a:p>
                      <a:pPr algn="ctr"/>
                      <a:r>
                        <a:rPr lang="en-GB" dirty="0"/>
                        <a:t>Sense of Belonging (Tinto’s Model, 1975 onwards)</a:t>
                      </a:r>
                    </a:p>
                  </a:txBody>
                  <a:tcPr>
                    <a:lnB w="38100" cmpd="sng">
                      <a:noFill/>
                    </a:lnB>
                    <a:solidFill>
                      <a:srgbClr val="008E9C"/>
                    </a:solidFill>
                  </a:tcPr>
                </a:tc>
                <a:extLst>
                  <a:ext uri="{0D108BD9-81ED-4DB2-BD59-A6C34878D82A}">
                    <a16:rowId xmlns:a16="http://schemas.microsoft.com/office/drawing/2014/main" val="4238190324"/>
                  </a:ext>
                </a:extLst>
              </a:tr>
              <a:tr h="370840">
                <a:tc>
                  <a:txBody>
                    <a:bodyPr/>
                    <a:lstStyle/>
                    <a:p>
                      <a:pPr algn="ctr"/>
                      <a:r>
                        <a:rPr lang="en-GB" dirty="0"/>
                        <a:t>Pre-College</a:t>
                      </a:r>
                      <a:r>
                        <a:rPr lang="en-GB" baseline="0" dirty="0"/>
                        <a:t> Characteristics (Pre-arrival)</a:t>
                      </a:r>
                    </a:p>
                    <a:p>
                      <a:pPr algn="ctr"/>
                      <a:r>
                        <a:rPr lang="en-GB" baseline="0" dirty="0"/>
                        <a:t>College Experience (Academic)</a:t>
                      </a:r>
                    </a:p>
                    <a:p>
                      <a:pPr algn="ctr"/>
                      <a:r>
                        <a:rPr lang="en-GB" baseline="0" dirty="0"/>
                        <a:t>Students’ out-of-class experiences (Social)</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649644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9670089"/>
              </p:ext>
            </p:extLst>
          </p:nvPr>
        </p:nvGraphicFramePr>
        <p:xfrm>
          <a:off x="1619693" y="2835349"/>
          <a:ext cx="6096000" cy="128228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88025749"/>
                    </a:ext>
                  </a:extLst>
                </a:gridCol>
              </a:tblGrid>
              <a:tr h="367886">
                <a:tc>
                  <a:txBody>
                    <a:bodyPr/>
                    <a:lstStyle/>
                    <a:p>
                      <a:pPr algn="ctr"/>
                      <a:r>
                        <a:rPr lang="en-GB" dirty="0"/>
                        <a:t>Inclusion (Thomas &amp; May’s Student Diversity Dimension,</a:t>
                      </a:r>
                      <a:r>
                        <a:rPr lang="en-GB" baseline="0" dirty="0"/>
                        <a:t> 2010)</a:t>
                      </a:r>
                      <a:endParaRPr lang="en-GB" dirty="0"/>
                    </a:p>
                  </a:txBody>
                  <a:tcPr>
                    <a:solidFill>
                      <a:srgbClr val="3C185B"/>
                    </a:solidFill>
                  </a:tcPr>
                </a:tc>
                <a:extLst>
                  <a:ext uri="{0D108BD9-81ED-4DB2-BD59-A6C34878D82A}">
                    <a16:rowId xmlns:a16="http://schemas.microsoft.com/office/drawing/2014/main" val="4238190324"/>
                  </a:ext>
                </a:extLst>
              </a:tr>
              <a:tr h="370840">
                <a:tc>
                  <a:txBody>
                    <a:bodyPr/>
                    <a:lstStyle/>
                    <a:p>
                      <a:pPr algn="ctr"/>
                      <a:r>
                        <a:rPr lang="en-GB" dirty="0"/>
                        <a:t>Educational</a:t>
                      </a:r>
                    </a:p>
                    <a:p>
                      <a:pPr algn="ctr"/>
                      <a:r>
                        <a:rPr lang="en-GB" dirty="0"/>
                        <a:t>Dispositional</a:t>
                      </a:r>
                    </a:p>
                    <a:p>
                      <a:pPr algn="ctr"/>
                      <a:r>
                        <a:rPr lang="en-GB" dirty="0"/>
                        <a:t>Circumstantial</a:t>
                      </a:r>
                    </a:p>
                    <a:p>
                      <a:pPr algn="ctr"/>
                      <a:r>
                        <a:rPr lang="en-GB" dirty="0"/>
                        <a:t>Cultural</a:t>
                      </a:r>
                    </a:p>
                  </a:txBody>
                  <a:tcPr>
                    <a:solidFill>
                      <a:srgbClr val="FFFFFF"/>
                    </a:solidFill>
                  </a:tcPr>
                </a:tc>
                <a:extLst>
                  <a:ext uri="{0D108BD9-81ED-4DB2-BD59-A6C34878D82A}">
                    <a16:rowId xmlns:a16="http://schemas.microsoft.com/office/drawing/2014/main" val="163649644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161598958"/>
              </p:ext>
            </p:extLst>
          </p:nvPr>
        </p:nvGraphicFramePr>
        <p:xfrm>
          <a:off x="1619693" y="4613706"/>
          <a:ext cx="6096000" cy="171857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88025749"/>
                    </a:ext>
                  </a:extLst>
                </a:gridCol>
              </a:tblGrid>
              <a:tr h="392696">
                <a:tc>
                  <a:txBody>
                    <a:bodyPr/>
                    <a:lstStyle/>
                    <a:p>
                      <a:pPr algn="ctr"/>
                      <a:r>
                        <a:rPr lang="en-GB" dirty="0"/>
                        <a:t>Communities (Boyer’s Six Principles</a:t>
                      </a:r>
                      <a:r>
                        <a:rPr lang="en-GB" baseline="0" dirty="0"/>
                        <a:t> of Community, 1990)</a:t>
                      </a:r>
                      <a:endParaRPr lang="en-GB" dirty="0"/>
                    </a:p>
                  </a:txBody>
                  <a:tcPr>
                    <a:solidFill>
                      <a:srgbClr val="2C55A2"/>
                    </a:solidFill>
                  </a:tcPr>
                </a:tc>
                <a:extLst>
                  <a:ext uri="{0D108BD9-81ED-4DB2-BD59-A6C34878D82A}">
                    <a16:rowId xmlns:a16="http://schemas.microsoft.com/office/drawing/2014/main" val="4238190324"/>
                  </a:ext>
                </a:extLst>
              </a:tr>
              <a:tr h="370840">
                <a:tc>
                  <a:txBody>
                    <a:bodyPr/>
                    <a:lstStyle/>
                    <a:p>
                      <a:pPr algn="ctr"/>
                      <a:r>
                        <a:rPr lang="en-GB" dirty="0"/>
                        <a:t>Purposeful</a:t>
                      </a:r>
                    </a:p>
                    <a:p>
                      <a:pPr algn="ctr"/>
                      <a:r>
                        <a:rPr lang="en-GB" dirty="0"/>
                        <a:t>Open</a:t>
                      </a:r>
                    </a:p>
                    <a:p>
                      <a:pPr algn="ctr"/>
                      <a:r>
                        <a:rPr lang="en-GB" dirty="0"/>
                        <a:t>Just</a:t>
                      </a:r>
                    </a:p>
                    <a:p>
                      <a:pPr algn="ctr"/>
                      <a:r>
                        <a:rPr lang="en-GB" dirty="0"/>
                        <a:t>Disciplined</a:t>
                      </a:r>
                    </a:p>
                    <a:p>
                      <a:pPr algn="ctr"/>
                      <a:r>
                        <a:rPr lang="en-GB" dirty="0"/>
                        <a:t>Caring</a:t>
                      </a:r>
                    </a:p>
                    <a:p>
                      <a:pPr algn="ctr"/>
                      <a:r>
                        <a:rPr lang="en-GB" dirty="0"/>
                        <a:t>Celebrative</a:t>
                      </a:r>
                    </a:p>
                  </a:txBody>
                  <a:tcPr>
                    <a:solidFill>
                      <a:srgbClr val="FFFFFF"/>
                    </a:solidFill>
                  </a:tcPr>
                </a:tc>
                <a:extLst>
                  <a:ext uri="{0D108BD9-81ED-4DB2-BD59-A6C34878D82A}">
                    <a16:rowId xmlns:a16="http://schemas.microsoft.com/office/drawing/2014/main" val="1636496443"/>
                  </a:ext>
                </a:extLst>
              </a:tr>
            </a:tbl>
          </a:graphicData>
        </a:graphic>
      </p:graphicFrame>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18" name="TextBox 17"/>
          <p:cNvSpPr txBox="1"/>
          <p:nvPr/>
        </p:nvSpPr>
        <p:spPr>
          <a:xfrm>
            <a:off x="7140577" y="370786"/>
            <a:ext cx="1634146" cy="646331"/>
          </a:xfrm>
          <a:prstGeom prst="rect">
            <a:avLst/>
          </a:prstGeom>
          <a:noFill/>
        </p:spPr>
        <p:txBody>
          <a:bodyPr wrap="square" rtlCol="0">
            <a:spAutoFit/>
          </a:bodyPr>
          <a:lstStyle/>
          <a:p>
            <a:pPr algn="r"/>
            <a:r>
              <a:rPr lang="en-GB" dirty="0">
                <a:solidFill>
                  <a:schemeClr val="bg1"/>
                </a:solidFill>
              </a:rPr>
              <a:t>@</a:t>
            </a:r>
            <a:r>
              <a:rPr lang="en-GB" dirty="0" err="1">
                <a:solidFill>
                  <a:schemeClr val="bg1"/>
                </a:solidFill>
              </a:rPr>
              <a:t>SETT_UoH</a:t>
            </a:r>
            <a:endParaRPr lang="en-GB" dirty="0">
              <a:solidFill>
                <a:schemeClr val="bg1"/>
              </a:solidFill>
            </a:endParaRPr>
          </a:p>
          <a:p>
            <a:pPr algn="r"/>
            <a:r>
              <a:rPr lang="en-GB" dirty="0">
                <a:solidFill>
                  <a:schemeClr val="bg1"/>
                </a:solidFill>
              </a:rPr>
              <a:t>#</a:t>
            </a:r>
            <a:r>
              <a:rPr lang="en-GB" dirty="0" err="1">
                <a:solidFill>
                  <a:schemeClr val="bg1"/>
                </a:solidFill>
              </a:rPr>
              <a:t>UoHInclusion</a:t>
            </a:r>
            <a:endParaRPr lang="en-GB" dirty="0">
              <a:solidFill>
                <a:schemeClr val="bg1"/>
              </a:solidFill>
            </a:endParaRPr>
          </a:p>
        </p:txBody>
      </p:sp>
    </p:spTree>
    <p:extLst>
      <p:ext uri="{BB962C8B-B14F-4D97-AF65-F5344CB8AC3E}">
        <p14:creationId xmlns:p14="http://schemas.microsoft.com/office/powerpoint/2010/main" val="234581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23" y="2922698"/>
            <a:ext cx="8523500" cy="1022212"/>
          </a:xfrm>
        </p:spPr>
        <p:txBody>
          <a:bodyPr anchor="ctr"/>
          <a:lstStyle/>
          <a:p>
            <a:r>
              <a:rPr lang="en-GB" sz="3600" dirty="0"/>
              <a:t>University of Hull</a:t>
            </a:r>
            <a:br>
              <a:rPr lang="en-GB" sz="3600" dirty="0"/>
            </a:br>
            <a:r>
              <a:rPr lang="en-GB" sz="3600" dirty="0"/>
              <a:t>Student Engagement &amp; Transition Team’s Approach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5" name="TextBox 4"/>
          <p:cNvSpPr txBox="1"/>
          <p:nvPr/>
        </p:nvSpPr>
        <p:spPr>
          <a:xfrm>
            <a:off x="7140577" y="370786"/>
            <a:ext cx="1634146" cy="646331"/>
          </a:xfrm>
          <a:prstGeom prst="rect">
            <a:avLst/>
          </a:prstGeom>
          <a:noFill/>
        </p:spPr>
        <p:txBody>
          <a:bodyPr wrap="square" rtlCol="0">
            <a:spAutoFit/>
          </a:bodyPr>
          <a:lstStyle/>
          <a:p>
            <a:pPr algn="r"/>
            <a:r>
              <a:rPr lang="en-GB" dirty="0">
                <a:solidFill>
                  <a:schemeClr val="bg1"/>
                </a:solidFill>
              </a:rPr>
              <a:t>@</a:t>
            </a:r>
            <a:r>
              <a:rPr lang="en-GB" dirty="0" err="1">
                <a:solidFill>
                  <a:schemeClr val="bg1"/>
                </a:solidFill>
              </a:rPr>
              <a:t>SETT_UoH</a:t>
            </a:r>
            <a:endParaRPr lang="en-GB" dirty="0">
              <a:solidFill>
                <a:schemeClr val="bg1"/>
              </a:solidFill>
            </a:endParaRPr>
          </a:p>
          <a:p>
            <a:pPr algn="r"/>
            <a:r>
              <a:rPr lang="en-GB" dirty="0">
                <a:solidFill>
                  <a:schemeClr val="bg1"/>
                </a:solidFill>
              </a:rPr>
              <a:t>#</a:t>
            </a:r>
            <a:r>
              <a:rPr lang="en-GB" dirty="0" err="1">
                <a:solidFill>
                  <a:schemeClr val="bg1"/>
                </a:solidFill>
              </a:rPr>
              <a:t>UoHInclusion</a:t>
            </a:r>
            <a:endParaRPr lang="en-GB"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437" y="3944910"/>
            <a:ext cx="1300593" cy="1300593"/>
          </a:xfrm>
          <a:prstGeom prst="rect">
            <a:avLst/>
          </a:prstGeom>
        </p:spPr>
      </p:pic>
    </p:spTree>
    <p:extLst>
      <p:ext uri="{BB962C8B-B14F-4D97-AF65-F5344CB8AC3E}">
        <p14:creationId xmlns:p14="http://schemas.microsoft.com/office/powerpoint/2010/main" val="17974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10" y="745332"/>
            <a:ext cx="8560594" cy="1325562"/>
          </a:xfrm>
        </p:spPr>
        <p:txBody>
          <a:bodyPr/>
          <a:lstStyle/>
          <a:p>
            <a:r>
              <a:rPr lang="en-GB" dirty="0"/>
              <a:t>Welcome Week</a:t>
            </a:r>
          </a:p>
        </p:txBody>
      </p:sp>
      <p:graphicFrame>
        <p:nvGraphicFramePr>
          <p:cNvPr id="6" name="Diagram 5"/>
          <p:cNvGraphicFramePr/>
          <p:nvPr>
            <p:extLst>
              <p:ext uri="{D42A27DB-BD31-4B8C-83A1-F6EECF244321}">
                <p14:modId xmlns:p14="http://schemas.microsoft.com/office/powerpoint/2010/main" val="933663105"/>
              </p:ext>
            </p:extLst>
          </p:nvPr>
        </p:nvGraphicFramePr>
        <p:xfrm>
          <a:off x="715925" y="1599498"/>
          <a:ext cx="6424652" cy="400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8" name="TextBox 7"/>
          <p:cNvSpPr txBox="1"/>
          <p:nvPr/>
        </p:nvSpPr>
        <p:spPr>
          <a:xfrm>
            <a:off x="7140577" y="370786"/>
            <a:ext cx="1634146" cy="646331"/>
          </a:xfrm>
          <a:prstGeom prst="rect">
            <a:avLst/>
          </a:prstGeom>
          <a:noFill/>
        </p:spPr>
        <p:txBody>
          <a:bodyPr wrap="square" rtlCol="0">
            <a:spAutoFit/>
          </a:bodyPr>
          <a:lstStyle/>
          <a:p>
            <a:pPr algn="r"/>
            <a:r>
              <a:rPr lang="en-GB" dirty="0"/>
              <a:t>@</a:t>
            </a:r>
            <a:r>
              <a:rPr lang="en-GB" dirty="0" err="1"/>
              <a:t>SETT_UoH</a:t>
            </a:r>
            <a:endParaRPr lang="en-GB" dirty="0"/>
          </a:p>
          <a:p>
            <a:pPr algn="r"/>
            <a:r>
              <a:rPr lang="en-GB" dirty="0"/>
              <a:t>#</a:t>
            </a:r>
            <a:r>
              <a:rPr lang="en-GB" dirty="0" err="1"/>
              <a:t>UoHInclusion</a:t>
            </a:r>
            <a:endParaRPr lang="en-GB"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130" y="2885030"/>
            <a:ext cx="1300593" cy="1300593"/>
          </a:xfrm>
          <a:prstGeom prst="rect">
            <a:avLst/>
          </a:prstGeom>
        </p:spPr>
      </p:pic>
    </p:spTree>
    <p:extLst>
      <p:ext uri="{BB962C8B-B14F-4D97-AF65-F5344CB8AC3E}">
        <p14:creationId xmlns:p14="http://schemas.microsoft.com/office/powerpoint/2010/main" val="198896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10" y="745332"/>
            <a:ext cx="8560594" cy="1325562"/>
          </a:xfrm>
        </p:spPr>
        <p:txBody>
          <a:bodyPr/>
          <a:lstStyle/>
          <a:p>
            <a:r>
              <a:rPr lang="en-GB" dirty="0"/>
              <a:t>Peer Mentoring Schemes</a:t>
            </a:r>
          </a:p>
        </p:txBody>
      </p:sp>
      <p:graphicFrame>
        <p:nvGraphicFramePr>
          <p:cNvPr id="6" name="Diagram 5"/>
          <p:cNvGraphicFramePr/>
          <p:nvPr>
            <p:extLst>
              <p:ext uri="{D42A27DB-BD31-4B8C-83A1-F6EECF244321}">
                <p14:modId xmlns:p14="http://schemas.microsoft.com/office/powerpoint/2010/main" val="1410231973"/>
              </p:ext>
            </p:extLst>
          </p:nvPr>
        </p:nvGraphicFramePr>
        <p:xfrm>
          <a:off x="715924" y="1822304"/>
          <a:ext cx="6481073" cy="3823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7076779" y="381419"/>
            <a:ext cx="288712" cy="288712"/>
          </a:xfrm>
          <a:prstGeom prst="rect">
            <a:avLst/>
          </a:prstGeom>
        </p:spPr>
      </p:pic>
      <p:sp>
        <p:nvSpPr>
          <p:cNvPr id="7" name="TextBox 6"/>
          <p:cNvSpPr txBox="1"/>
          <p:nvPr/>
        </p:nvSpPr>
        <p:spPr>
          <a:xfrm>
            <a:off x="7140577" y="370786"/>
            <a:ext cx="1634146" cy="646331"/>
          </a:xfrm>
          <a:prstGeom prst="rect">
            <a:avLst/>
          </a:prstGeom>
          <a:noFill/>
        </p:spPr>
        <p:txBody>
          <a:bodyPr wrap="square" rtlCol="0">
            <a:spAutoFit/>
          </a:bodyPr>
          <a:lstStyle/>
          <a:p>
            <a:pPr algn="r"/>
            <a:r>
              <a:rPr lang="en-GB" dirty="0"/>
              <a:t>@</a:t>
            </a:r>
            <a:r>
              <a:rPr lang="en-GB" dirty="0" err="1"/>
              <a:t>SETT_UoH</a:t>
            </a:r>
            <a:endParaRPr lang="en-GB" dirty="0"/>
          </a:p>
          <a:p>
            <a:pPr algn="r"/>
            <a:r>
              <a:rPr lang="en-GB" dirty="0"/>
              <a:t>#</a:t>
            </a:r>
            <a:r>
              <a:rPr lang="en-GB" dirty="0" err="1"/>
              <a:t>UoHInclusion</a:t>
            </a:r>
            <a:endParaRPr lang="en-GB"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05470" y="3436625"/>
            <a:ext cx="829823" cy="82982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196998" y="3436624"/>
            <a:ext cx="829823" cy="829823"/>
          </a:xfrm>
          <a:prstGeom prst="rect">
            <a:avLst/>
          </a:prstGeom>
        </p:spPr>
      </p:pic>
    </p:spTree>
    <p:extLst>
      <p:ext uri="{BB962C8B-B14F-4D97-AF65-F5344CB8AC3E}">
        <p14:creationId xmlns:p14="http://schemas.microsoft.com/office/powerpoint/2010/main" val="11836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id="{1782525B-2C9A-3D4B-884C-4EFFA0E350A8}" vid="{7076B3EB-AE3E-4E45-8263-D65EE85AC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9E50676A51E5468642D2ADD9403D9C" ma:contentTypeVersion="0" ma:contentTypeDescription="Create a new document." ma:contentTypeScope="" ma:versionID="2a479cc587dce514386f67702654a09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AF6ACB-F437-477D-A4B3-8A34A676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B8F7CDF-33D6-4D6D-8623-8F0F015B7229}">
  <ds:schemaRefs>
    <ds:schemaRef ds:uri="http://schemas.microsoft.com/sharepoint/v3/contenttype/forms"/>
  </ds:schemaRefs>
</ds:datastoreItem>
</file>

<file path=customXml/itemProps3.xml><?xml version="1.0" encoding="utf-8"?>
<ds:datastoreItem xmlns:ds="http://schemas.openxmlformats.org/officeDocument/2006/customXml" ds:itemID="{3F0B3CF5-ECE1-4982-8D11-164FB7F7238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UoH powerpoint Template</Template>
  <TotalTime>0</TotalTime>
  <Words>1005</Words>
  <Application>Microsoft Office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University of Hull Theme</vt:lpstr>
      <vt:lpstr>Sense of Belonging + Inclusion = Communities?</vt:lpstr>
      <vt:lpstr>PowerPoint Presentation</vt:lpstr>
      <vt:lpstr>Aim of the Workshop</vt:lpstr>
      <vt:lpstr>Focusing on the student…</vt:lpstr>
      <vt:lpstr>PowerPoint Presentation</vt:lpstr>
      <vt:lpstr>PowerPoint Presentation</vt:lpstr>
      <vt:lpstr>University of Hull Student Engagement &amp; Transition Team’s Approach</vt:lpstr>
      <vt:lpstr>Welcome Week</vt:lpstr>
      <vt:lpstr>Peer Mentoring Schemes</vt:lpstr>
      <vt:lpstr>Task</vt:lpstr>
      <vt:lpstr>Task</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Phillis</dc:creator>
  <cp:lastModifiedBy>Teunissen, A. (Astrid)</cp:lastModifiedBy>
  <cp:revision>24</cp:revision>
  <cp:lastPrinted>2018-06-18T10:59:01Z</cp:lastPrinted>
  <dcterms:created xsi:type="dcterms:W3CDTF">2017-07-27T14:37:24Z</dcterms:created>
  <dcterms:modified xsi:type="dcterms:W3CDTF">2018-07-30T12:33:04Z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0x0101004B9E50676A51E5468642D2ADD9403D9C</vt:lpwstr>
  </property>
</Properties>
</file>